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notesSlides/notesSlide11.xml" ContentType="application/vnd.openxmlformats-officedocument.presentationml.notesSlide+xml"/>
  <Override PartName="/docProps/app.xml" ContentType="application/vnd.openxmlformats-officedocument.extended-properties+xml"/>
  <Override PartName="/ppt/slides/slide18.xml" ContentType="application/vnd.openxmlformats-officedocument.presentationml.slide+xml"/>
  <Override PartName="/docProps/core.xml" ContentType="application/vnd.openxmlformats-package.core-properties+xml"/>
  <Override PartName="/ppt/slides/slide33.xml" ContentType="application/vnd.openxmlformats-officedocument.presentationml.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slides/slide5.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notesSlides/notesSlide36.xml" ContentType="application/vnd.openxmlformats-officedocument.presentationml.notesSlide+xml"/>
  <Override PartName="/ppt/viewProps.xml" ContentType="application/vnd.openxmlformats-officedocument.presentationml.viewProps+xml"/>
  <Override PartName="/ppt/notesSlides/notesSlide17.xml" ContentType="application/vnd.openxmlformats-officedocument.presentationml.notesSlide+xml"/>
  <Override PartName="/ppt/notesSlides/notesSlide13.xml" ContentType="application/vnd.openxmlformats-officedocument.presentationml.notesSlide+xml"/>
  <Override PartName="/ppt/slides/slide30.xml" ContentType="application/vnd.openxmlformats-officedocument.presentationml.slide+xml"/>
  <Override PartName="/ppt/notesSlides/notesSlide1.xml" ContentType="application/vnd.openxmlformats-officedocument.presentationml.notesSlide+xml"/>
  <Override PartName="/ppt/slides/slide7.xml" ContentType="application/vnd.openxmlformats-officedocument.presentationml.slide+xml"/>
  <Override PartName="/ppt/slides/slide36.xml" ContentType="application/vnd.openxmlformats-officedocument.presentationml.slide+xml"/>
  <Override PartName="/ppt/notesSlides/notesSlide43.xml" ContentType="application/vnd.openxmlformats-officedocument.presentationml.notesSlide+xml"/>
  <Override PartName="/ppt/slides/slide23.xml" ContentType="application/vnd.openxmlformats-officedocument.presentationml.slide+xml"/>
  <Override PartName="/ppt/slides/slide31.xml" ContentType="application/vnd.openxmlformats-officedocument.presentationml.slide+xml"/>
  <Override PartName="/ppt/notesSlides/notesSlide14.xml" ContentType="application/vnd.openxmlformats-officedocument.presentationml.notesSlide+xml"/>
  <Override PartName="/ppt/slides/slide32.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9.xml" ContentType="application/vnd.openxmlformats-officedocument.presentationml.notesSlide+xml"/>
  <Override PartName="/ppt/notesSlides/notesSlide22.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22.xml" ContentType="application/vnd.openxmlformats-officedocument.presentationml.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20.xml" ContentType="application/vnd.openxmlformats-officedocument.presentationml.notesSlide+xml"/>
  <Override PartName="/ppt/slides/slide40.xml" ContentType="application/vnd.openxmlformats-officedocument.presentationml.slide+xml"/>
  <Override PartName="/ppt/notesSlides/notesSlide21.xml" ContentType="application/vnd.openxmlformats-officedocument.presentationml.notesSlide+xml"/>
  <Override PartName="/ppt/slides/slide41.xml" ContentType="application/vnd.openxmlformats-officedocument.presentationml.slide+xml"/>
  <Override PartName="/ppt/notesSlides/notesSlide23.xml" ContentType="application/vnd.openxmlformats-officedocument.presentationml.notesSlide+xml"/>
  <Override PartName="/ppt/slides/slide43.xml" ContentType="application/vnd.openxmlformats-officedocument.presentationml.slide+xml"/>
  <Override PartName="/ppt/notesSlides/notesSlide24.xml" ContentType="application/vnd.openxmlformats-officedocument.presentationml.notesSlide+xml"/>
  <Override PartName="/ppt/slides/slide44.xml" ContentType="application/vnd.openxmlformats-officedocument.presentationml.slide+xml"/>
  <Override PartName="/ppt/notesSlides/notesSlide25.xml" ContentType="application/vnd.openxmlformats-officedocument.presentationml.notesSlide+xml"/>
  <Override PartName="/ppt/slides/slide45.xml" ContentType="application/vnd.openxmlformats-officedocument.presentationml.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40.xml" ContentType="application/vnd.openxmlformats-officedocument.presentationml.notesSlide+xml"/>
  <Override PartName="/ppt/slides/slide20.xml" ContentType="application/vnd.openxmlformats-officedocument.presentationml.slide+xml"/>
  <Override PartName="/ppt/notesSlides/notesSlide41.xml" ContentType="application/vnd.openxmlformats-officedocument.presentationml.notesSlide+xml"/>
  <Override PartName="/ppt/slides/slide21.xml" ContentType="application/vnd.openxmlformats-officedocument.presentationml.slide+xml"/>
  <Override PartName="/ppt/notesSlides/notesSlide44.xml" ContentType="application/vnd.openxmlformats-officedocument.presentationml.notesSlide+xml"/>
  <Override PartName="/ppt/slides/slide24.xml" ContentType="application/vnd.openxmlformats-officedocument.presentationml.slide+xml"/>
  <Override PartName="/ppt/notesSlides/notesSlide45.xml" ContentType="application/vnd.openxmlformats-officedocument.presentationml.notesSlide+xml"/>
  <Override PartName="/ppt/slides/slide25.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37.xml" ContentType="application/vnd.openxmlformats-officedocument.presentationml.slide+xml"/>
  <Override PartName="/ppt/slides/slide16.xml" ContentType="application/vnd.openxmlformats-officedocument.presentationml.slide+xml"/>
  <Override PartName="/ppt/slides/slide27.xml" ContentType="application/vnd.openxmlformats-officedocument.presentationml.slide+xml"/>
  <Override PartName="/ppt/theme/theme1.xml" ContentType="application/vnd.openxmlformats-officedocument.theme+xml"/>
  <Override PartName="/ppt/slides/slide6.xml" ContentType="application/vnd.openxmlformats-officedocument.presentationml.slide+xml"/>
  <Override PartName="/ppt/slides/slide29.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6.xml" ContentType="application/vnd.openxmlformats-officedocument.presentationml.slide+xml"/>
  <Override PartName="/ppt/slides/slide28.xml" ContentType="application/vnd.openxmlformats-officedocument.presentationml.slide+xml"/>
  <Override PartName="/ppt/slides/slide35.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7" autoAdjust="0"/>
    <p:restoredTop sz="94610"/>
  </p:normalViewPr>
  <p:slideViewPr>
    <p:cSldViewPr snapToGrid="0" snapToObjects="1">
      <p:cViewPr>
        <p:scale>
          <a:sx n="92" d="100"/>
          <a:sy n="92" d="100"/>
        </p:scale>
        <p:origin x="10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294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Housekeeping first, then the calendar, then the safety briefing which is the substance of tonight.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55 races: 10 Combined Clubs Inshore, 5 Summer Sunday, 27 Wednesday, 13 Combined Clubs Winter.</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B2C"/>
        </a:solidFill>
        <a:effectLst/>
      </p:bgPr>
    </p:bg>
    <p:spTree>
      <p:nvGrpSpPr>
        <p:cNvPr id="1" name=""/>
        <p:cNvGrpSpPr/>
        <p:nvPr/>
      </p:nvGrpSpPr>
      <p:grpSpPr>
        <a:xfrm>
          <a:off x="0" y="0"/>
          <a:ext cx="0" cy="0"/>
          <a:chOff x="0" y="0"/>
          <a:chExt cx="0" cy="0"/>
        </a:xfrm>
      </p:grpSpPr>
      <p:pic>
        <p:nvPicPr>
          <p:cNvPr id="2" name="Image 0" descr="assets/crest_white.png"/>
          <p:cNvPicPr>
            <a:picLocks noChangeAspect="1"/>
          </p:cNvPicPr>
          <p:nvPr/>
        </p:nvPicPr>
        <p:blipFill>
          <a:blip r:embed="rId3"/>
          <a:stretch>
            <a:fillRect/>
          </a:stretch>
        </p:blipFill>
        <p:spPr>
          <a:xfrm>
            <a:off x="5660136" y="658368"/>
            <a:ext cx="877824" cy="1005840"/>
          </a:xfrm>
          <a:prstGeom prst="rect">
            <a:avLst/>
          </a:prstGeom>
        </p:spPr>
      </p:pic>
      <p:sp>
        <p:nvSpPr>
          <p:cNvPr id="3" name="Text 0"/>
          <p:cNvSpPr/>
          <p:nvPr/>
        </p:nvSpPr>
        <p:spPr>
          <a:xfrm>
            <a:off x="1371600" y="1828800"/>
            <a:ext cx="9445752" cy="310896"/>
          </a:xfrm>
          <a:prstGeom prst="rect">
            <a:avLst/>
          </a:prstGeom>
          <a:noFill/>
          <a:ln/>
        </p:spPr>
        <p:txBody>
          <a:bodyPr wrap="square" lIns="0" tIns="0" rIns="0" bIns="0" rtlCol="0" anchor="ctr"/>
          <a:lstStyle/>
          <a:p>
            <a:pPr marL="0" indent="0" algn="ctr">
              <a:buNone/>
            </a:pPr>
            <a:r>
              <a:rPr lang="en-US" sz="1700" b="1" kern="0" spc="420" dirty="0">
                <a:solidFill>
                  <a:srgbClr val="FFFFFF"/>
                </a:solidFill>
                <a:latin typeface="Georgia" pitchFamily="34" charset="0"/>
                <a:ea typeface="Georgia" pitchFamily="34" charset="-122"/>
                <a:cs typeface="Georgia" pitchFamily="34" charset="-120"/>
              </a:rPr>
              <a:t>ROYAL PRINCE EDWARD YACHT CLUB</a:t>
            </a:r>
            <a:endParaRPr lang="en-US" sz="1700" dirty="0"/>
          </a:p>
        </p:txBody>
      </p:sp>
      <p:sp>
        <p:nvSpPr>
          <p:cNvPr id="4" name="Text 1"/>
          <p:cNvSpPr/>
          <p:nvPr/>
        </p:nvSpPr>
        <p:spPr>
          <a:xfrm>
            <a:off x="1371600" y="2157984"/>
            <a:ext cx="9445752" cy="256032"/>
          </a:xfrm>
          <a:prstGeom prst="rect">
            <a:avLst/>
          </a:prstGeom>
          <a:noFill/>
          <a:ln/>
        </p:spPr>
        <p:txBody>
          <a:bodyPr wrap="square" lIns="0" tIns="0" rIns="0" bIns="0" rtlCol="0" anchor="ctr"/>
          <a:lstStyle/>
          <a:p>
            <a:pPr marL="0" indent="0" algn="ctr">
              <a:buNone/>
            </a:pPr>
            <a:r>
              <a:rPr lang="en-US" sz="1050" kern="0" spc="340" dirty="0">
                <a:solidFill>
                  <a:srgbClr val="AB9166"/>
                </a:solidFill>
                <a:latin typeface="Georgia" pitchFamily="34" charset="0"/>
                <a:ea typeface="Georgia" pitchFamily="34" charset="-122"/>
                <a:cs typeface="Georgia" pitchFamily="34" charset="-120"/>
              </a:rPr>
              <a:t>POINT PIPER  ·  FOUNDED 1922</a:t>
            </a:r>
            <a:endParaRPr lang="en-US" sz="1050" dirty="0"/>
          </a:p>
        </p:txBody>
      </p:sp>
      <p:sp>
        <p:nvSpPr>
          <p:cNvPr id="5" name="Shape 2"/>
          <p:cNvSpPr/>
          <p:nvPr/>
        </p:nvSpPr>
        <p:spPr>
          <a:xfrm>
            <a:off x="4956048" y="2688336"/>
            <a:ext cx="2286000" cy="0"/>
          </a:xfrm>
          <a:prstGeom prst="line">
            <a:avLst/>
          </a:prstGeom>
          <a:noFill/>
          <a:ln w="12700">
            <a:solidFill>
              <a:srgbClr val="AB9166"/>
            </a:solidFill>
            <a:prstDash val="solid"/>
          </a:ln>
        </p:spPr>
        <p:txBody>
          <a:bodyPr/>
          <a:lstStyle/>
          <a:p>
            <a:endParaRPr lang="en-AU"/>
          </a:p>
        </p:txBody>
      </p:sp>
      <p:sp>
        <p:nvSpPr>
          <p:cNvPr id="6" name="Text 3"/>
          <p:cNvSpPr/>
          <p:nvPr/>
        </p:nvSpPr>
        <p:spPr>
          <a:xfrm>
            <a:off x="1371600" y="2889504"/>
            <a:ext cx="9445752" cy="731520"/>
          </a:xfrm>
          <a:prstGeom prst="rect">
            <a:avLst/>
          </a:prstGeom>
          <a:noFill/>
          <a:ln/>
        </p:spPr>
        <p:txBody>
          <a:bodyPr wrap="square" lIns="0" tIns="0" rIns="0" bIns="0" rtlCol="0" anchor="ctr"/>
          <a:lstStyle/>
          <a:p>
            <a:pPr marL="0" indent="0" algn="ctr">
              <a:buNone/>
            </a:pPr>
            <a:r>
              <a:rPr lang="en-US" sz="4600" b="1" dirty="0">
                <a:solidFill>
                  <a:srgbClr val="FFFFFF"/>
                </a:solidFill>
                <a:latin typeface="Georgia" pitchFamily="34" charset="0"/>
                <a:ea typeface="Georgia" pitchFamily="34" charset="-122"/>
                <a:cs typeface="Georgia" pitchFamily="34" charset="-120"/>
              </a:rPr>
              <a:t>Skippers' Briefing</a:t>
            </a:r>
            <a:endParaRPr lang="en-US" sz="4600" dirty="0"/>
          </a:p>
        </p:txBody>
      </p:sp>
      <p:sp>
        <p:nvSpPr>
          <p:cNvPr id="7" name="Text 4"/>
          <p:cNvSpPr/>
          <p:nvPr/>
        </p:nvSpPr>
        <p:spPr>
          <a:xfrm>
            <a:off x="1371600" y="3602736"/>
            <a:ext cx="9445752" cy="512064"/>
          </a:xfrm>
          <a:prstGeom prst="rect">
            <a:avLst/>
          </a:prstGeom>
          <a:noFill/>
          <a:ln/>
        </p:spPr>
        <p:txBody>
          <a:bodyPr wrap="square" lIns="0" tIns="0" rIns="0" bIns="0" rtlCol="0" anchor="ctr"/>
          <a:lstStyle/>
          <a:p>
            <a:pPr marL="0" indent="0" algn="ctr">
              <a:buNone/>
            </a:pPr>
            <a:r>
              <a:rPr lang="en-US" sz="2600" i="1" dirty="0">
                <a:solidFill>
                  <a:srgbClr val="BFC4D1"/>
                </a:solidFill>
                <a:latin typeface="Georgia" pitchFamily="34" charset="0"/>
                <a:ea typeface="Georgia" pitchFamily="34" charset="-122"/>
                <a:cs typeface="Georgia" pitchFamily="34" charset="-120"/>
              </a:rPr>
              <a:t>and Sailing Forum</a:t>
            </a:r>
            <a:endParaRPr lang="en-US" sz="2600" dirty="0"/>
          </a:p>
        </p:txBody>
      </p:sp>
      <p:sp>
        <p:nvSpPr>
          <p:cNvPr id="8" name="Text 5"/>
          <p:cNvSpPr/>
          <p:nvPr/>
        </p:nvSpPr>
        <p:spPr>
          <a:xfrm>
            <a:off x="1371600" y="4315968"/>
            <a:ext cx="9445752" cy="292608"/>
          </a:xfrm>
          <a:prstGeom prst="rect">
            <a:avLst/>
          </a:prstGeom>
          <a:noFill/>
          <a:ln/>
        </p:spPr>
        <p:txBody>
          <a:bodyPr wrap="square" lIns="0" tIns="0" rIns="0" bIns="0" rtlCol="0" anchor="ctr"/>
          <a:lstStyle/>
          <a:p>
            <a:pPr marL="0" indent="0" algn="ctr">
              <a:buNone/>
            </a:pPr>
            <a:r>
              <a:rPr lang="en-US" sz="1300" b="1" kern="0" spc="360" dirty="0">
                <a:solidFill>
                  <a:srgbClr val="AB9166"/>
                </a:solidFill>
                <a:latin typeface="Georgia" pitchFamily="34" charset="0"/>
                <a:ea typeface="Georgia" pitchFamily="34" charset="-122"/>
                <a:cs typeface="Georgia" pitchFamily="34" charset="-120"/>
              </a:rPr>
              <a:t>SEASON 2026 TO 2027</a:t>
            </a:r>
            <a:endParaRPr lang="en-US" sz="1300" dirty="0"/>
          </a:p>
        </p:txBody>
      </p:sp>
      <p:sp>
        <p:nvSpPr>
          <p:cNvPr id="9" name="Text 6"/>
          <p:cNvSpPr/>
          <p:nvPr/>
        </p:nvSpPr>
        <p:spPr>
          <a:xfrm>
            <a:off x="1371600" y="4901184"/>
            <a:ext cx="9445752" cy="347472"/>
          </a:xfrm>
          <a:prstGeom prst="rect">
            <a:avLst/>
          </a:prstGeom>
          <a:noFill/>
          <a:ln/>
        </p:spPr>
        <p:txBody>
          <a:bodyPr wrap="square" lIns="0" tIns="0" rIns="0" bIns="0" rtlCol="0" anchor="ctr"/>
          <a:lstStyle/>
          <a:p>
            <a:pPr marL="0" indent="0" algn="ctr">
              <a:buNone/>
            </a:pPr>
            <a:r>
              <a:rPr lang="en-US" sz="1800" dirty="0">
                <a:solidFill>
                  <a:srgbClr val="FFFFFF"/>
                </a:solidFill>
                <a:latin typeface="Georgia" pitchFamily="34" charset="0"/>
                <a:ea typeface="Georgia" pitchFamily="34" charset="-122"/>
                <a:cs typeface="Georgia" pitchFamily="34" charset="-120"/>
              </a:rPr>
              <a:t>Thursday 6 August 2026</a:t>
            </a:r>
            <a:endParaRPr lang="en-US" sz="1800" dirty="0"/>
          </a:p>
        </p:txBody>
      </p:sp>
      <p:sp>
        <p:nvSpPr>
          <p:cNvPr id="10" name="Text 7"/>
          <p:cNvSpPr/>
          <p:nvPr/>
        </p:nvSpPr>
        <p:spPr>
          <a:xfrm>
            <a:off x="1371600" y="5248656"/>
            <a:ext cx="9445752" cy="292608"/>
          </a:xfrm>
          <a:prstGeom prst="rect">
            <a:avLst/>
          </a:prstGeom>
          <a:noFill/>
          <a:ln/>
        </p:spPr>
        <p:txBody>
          <a:bodyPr wrap="square" lIns="0" tIns="0" rIns="0" bIns="0" rtlCol="0" anchor="ctr"/>
          <a:lstStyle/>
          <a:p>
            <a:pPr marL="0" indent="0" algn="ctr">
              <a:buNone/>
            </a:pPr>
            <a:r>
              <a:rPr lang="en-US" sz="1400" i="1" dirty="0">
                <a:solidFill>
                  <a:srgbClr val="BFC4D1"/>
                </a:solidFill>
                <a:latin typeface="Georgia" pitchFamily="34" charset="0"/>
                <a:ea typeface="Georgia" pitchFamily="34" charset="-122"/>
                <a:cs typeface="Georgia" pitchFamily="34" charset="-120"/>
              </a:rPr>
              <a:t>160 Wolseley Road, Point Piper</a:t>
            </a:r>
            <a:endParaRPr lang="en-US" sz="1400" dirty="0"/>
          </a:p>
        </p:txBody>
      </p:sp>
      <p:sp>
        <p:nvSpPr>
          <p:cNvPr id="11" name="Text 8"/>
          <p:cNvSpPr/>
          <p:nvPr/>
        </p:nvSpPr>
        <p:spPr>
          <a:xfrm>
            <a:off x="1371600" y="5961888"/>
            <a:ext cx="9445752" cy="274320"/>
          </a:xfrm>
          <a:prstGeom prst="rect">
            <a:avLst/>
          </a:prstGeom>
          <a:noFill/>
          <a:ln/>
        </p:spPr>
        <p:txBody>
          <a:bodyPr wrap="square" lIns="0" tIns="0" rIns="0" bIns="0" rtlCol="0" anchor="ctr"/>
          <a:lstStyle/>
          <a:p>
            <a:pPr marL="0" indent="0" algn="ctr">
              <a:buNone/>
            </a:pPr>
            <a:r>
              <a:rPr lang="en-US" sz="1050" kern="0" spc="100" dirty="0">
                <a:solidFill>
                  <a:srgbClr val="78809A"/>
                </a:solidFill>
                <a:latin typeface="Georgia" pitchFamily="34" charset="0"/>
                <a:ea typeface="Georgia" pitchFamily="34" charset="-122"/>
                <a:cs typeface="Georgia" pitchFamily="34" charset="-120"/>
              </a:rPr>
              <a:t>Challenger, Louis Vuitton 38th America's Cup</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SERIES FOUR OF FOUR</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Combined Clubs Winter Series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10</a:t>
            </a:r>
            <a:endParaRPr lang="en-US" sz="1000" dirty="0"/>
          </a:p>
        </p:txBody>
      </p:sp>
      <p:sp>
        <p:nvSpPr>
          <p:cNvPr id="8" name="Text 5"/>
          <p:cNvSpPr/>
          <p:nvPr/>
        </p:nvSpPr>
        <p:spPr>
          <a:xfrm>
            <a:off x="777240" y="1353312"/>
            <a:ext cx="10637215" cy="310896"/>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Saturdays, first warning signal 1230hrs  ·  1 May to 31 July 2027  ·  Hosted in rotation</a:t>
            </a:r>
            <a:endParaRPr lang="en-US" sz="15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777240" y="1810512"/>
          <a:ext cx="4983480" cy="2688336"/>
        </p:xfrm>
        <a:graphic>
          <a:graphicData uri="http://schemas.openxmlformats.org/drawingml/2006/table">
            <a:tbl>
              <a:tblPr/>
              <a:tblGrid>
                <a:gridCol w="777240">
                  <a:extLst>
                    <a:ext uri="{9D8B030D-6E8A-4147-A177-3AD203B41FA5}">
                      <a16:colId xmlns:a16="http://schemas.microsoft.com/office/drawing/2014/main" val="20000"/>
                    </a:ext>
                  </a:extLst>
                </a:gridCol>
                <a:gridCol w="246888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tblGrid>
              <a:tr h="384048">
                <a:tc>
                  <a:txBody>
                    <a:bodyPr/>
                    <a:lstStyle/>
                    <a:p>
                      <a:pPr marL="0" indent="0">
                        <a:buNone/>
                      </a:pPr>
                      <a:r>
                        <a:rPr lang="en-US" sz="1300" b="1" kern="0" spc="120" dirty="0">
                          <a:solidFill>
                            <a:srgbClr val="C9B394"/>
                          </a:solidFill>
                          <a:latin typeface="Georgia" pitchFamily="34" charset="0"/>
                          <a:ea typeface="Georgia" pitchFamily="34" charset="-122"/>
                          <a:cs typeface="Georgia" pitchFamily="34" charset="-120"/>
                        </a:rPr>
                        <a:t>Race</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300" b="1" kern="0" spc="120" dirty="0">
                          <a:solidFill>
                            <a:srgbClr val="C9B394"/>
                          </a:solidFill>
                          <a:latin typeface="Georgia" pitchFamily="34" charset="0"/>
                          <a:ea typeface="Georgia" pitchFamily="34" charset="-122"/>
                          <a:cs typeface="Georgia" pitchFamily="34" charset="-120"/>
                        </a:rPr>
                        <a:t>Date</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300" b="1" kern="0" spc="120" dirty="0">
                          <a:solidFill>
                            <a:srgbClr val="C9B394"/>
                          </a:solidFill>
                          <a:latin typeface="Georgia" pitchFamily="34" charset="0"/>
                          <a:ea typeface="Georgia" pitchFamily="34" charset="-122"/>
                          <a:cs typeface="Georgia" pitchFamily="34" charset="-120"/>
                        </a:rPr>
                        <a:t>Host club</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R1</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1 May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RSYS</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R2</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8 May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RANSA</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R3</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15 May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RPEYC</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R4</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22 May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RSYS</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R5</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29 May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RANSA</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5"/>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R6</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19 Jun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RPEYC</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21" name="Table 1"/>
          <p:cNvGraphicFramePr>
            <a:graphicFrameLocks noGrp="1"/>
          </p:cNvGraphicFramePr>
          <p:nvPr>
            <p:extLst>
              <p:ext uri="{D42A27DB-BD31-4B8C-83A1-F6EECF244321}">
                <p14:modId xmlns:p14="http://schemas.microsoft.com/office/powerpoint/2010/main" val="1579011935"/>
              </p:ext>
            </p:extLst>
          </p:nvPr>
        </p:nvGraphicFramePr>
        <p:xfrm>
          <a:off x="6428232" y="1810512"/>
          <a:ext cx="4983480" cy="2688336"/>
        </p:xfrm>
        <a:graphic>
          <a:graphicData uri="http://schemas.openxmlformats.org/drawingml/2006/table">
            <a:tbl>
              <a:tblPr/>
              <a:tblGrid>
                <a:gridCol w="777240">
                  <a:extLst>
                    <a:ext uri="{9D8B030D-6E8A-4147-A177-3AD203B41FA5}">
                      <a16:colId xmlns:a16="http://schemas.microsoft.com/office/drawing/2014/main" val="20000"/>
                    </a:ext>
                  </a:extLst>
                </a:gridCol>
                <a:gridCol w="246888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tblGrid>
              <a:tr h="384048">
                <a:tc>
                  <a:txBody>
                    <a:bodyPr/>
                    <a:lstStyle/>
                    <a:p>
                      <a:pPr marL="0" indent="0">
                        <a:buNone/>
                      </a:pPr>
                      <a:r>
                        <a:rPr lang="en-US" sz="1300" b="1" kern="0" spc="120" dirty="0">
                          <a:solidFill>
                            <a:srgbClr val="C9B394"/>
                          </a:solidFill>
                          <a:latin typeface="Georgia" pitchFamily="34" charset="0"/>
                          <a:ea typeface="Georgia" pitchFamily="34" charset="-122"/>
                          <a:cs typeface="Georgia" pitchFamily="34" charset="-120"/>
                        </a:rPr>
                        <a:t>Race</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300" b="1" kern="0" spc="120" dirty="0">
                          <a:solidFill>
                            <a:srgbClr val="C9B394"/>
                          </a:solidFill>
                          <a:latin typeface="Georgia" pitchFamily="34" charset="0"/>
                          <a:ea typeface="Georgia" pitchFamily="34" charset="-122"/>
                          <a:cs typeface="Georgia" pitchFamily="34" charset="-120"/>
                        </a:rPr>
                        <a:t>Date</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300" b="1" kern="0" spc="120" dirty="0">
                          <a:solidFill>
                            <a:srgbClr val="C9B394"/>
                          </a:solidFill>
                          <a:latin typeface="Georgia" pitchFamily="34" charset="0"/>
                          <a:ea typeface="Georgia" pitchFamily="34" charset="-122"/>
                          <a:cs typeface="Georgia" pitchFamily="34" charset="-120"/>
                        </a:rPr>
                        <a:t>Host club</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26 Jun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RSYS</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R8</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3 Jul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RANSA</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R9</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10 Jul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RPEYC</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R10</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17 Jul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RSYS</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R11</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24 Jul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RANSA</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5"/>
                  </a:ext>
                </a:extLst>
              </a:tr>
              <a:tr h="38404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R12</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b="1" dirty="0">
                          <a:solidFill>
                            <a:srgbClr val="8C2327"/>
                          </a:solidFill>
                          <a:latin typeface="Georgia" pitchFamily="34" charset="0"/>
                          <a:ea typeface="Georgia" pitchFamily="34" charset="-122"/>
                          <a:cs typeface="Georgia" pitchFamily="34" charset="-120"/>
                        </a:rPr>
                        <a:t>Sat 31 Jul 2027</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RSYS</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9" name="Shape 6"/>
          <p:cNvSpPr/>
          <p:nvPr/>
        </p:nvSpPr>
        <p:spPr>
          <a:xfrm>
            <a:off x="777240" y="4663440"/>
            <a:ext cx="10637215" cy="0"/>
          </a:xfrm>
          <a:prstGeom prst="line">
            <a:avLst/>
          </a:prstGeom>
          <a:noFill/>
          <a:ln w="9525">
            <a:solidFill>
              <a:srgbClr val="E2E5EB"/>
            </a:solidFill>
            <a:prstDash val="solid"/>
          </a:ln>
        </p:spPr>
        <p:txBody>
          <a:bodyPr/>
          <a:lstStyle/>
          <a:p>
            <a:endParaRPr lang="en-AU"/>
          </a:p>
        </p:txBody>
      </p:sp>
      <p:sp>
        <p:nvSpPr>
          <p:cNvPr id="12" name="Text 7"/>
          <p:cNvSpPr/>
          <p:nvPr/>
        </p:nvSpPr>
        <p:spPr>
          <a:xfrm>
            <a:off x="777240" y="4846320"/>
            <a:ext cx="10637215" cy="1188720"/>
          </a:xfrm>
          <a:prstGeom prst="rect">
            <a:avLst/>
          </a:prstGeom>
          <a:noFill/>
          <a:ln/>
        </p:spPr>
        <p:txBody>
          <a:bodyPr wrap="square" lIns="0" tIns="0" rIns="0" bIns="0" rtlCol="0" anchor="t"/>
          <a:lstStyle/>
          <a:p>
            <a:pPr marL="215900" indent="-215900">
              <a:lnSpc>
                <a:spcPts val="2010"/>
              </a:lnSpc>
              <a:spcAft>
                <a:spcPts val="900"/>
              </a:spcAft>
              <a:buSzPct val="100000"/>
              <a:buChar char="▪"/>
            </a:pPr>
            <a:r>
              <a:rPr lang="en-US" sz="1500" dirty="0">
                <a:solidFill>
                  <a:srgbClr val="22262F"/>
                </a:solidFill>
                <a:latin typeface="Georgia" pitchFamily="34" charset="0"/>
                <a:ea typeface="Georgia" pitchFamily="34" charset="-122"/>
                <a:cs typeface="Georgia" pitchFamily="34" charset="-120"/>
              </a:rPr>
              <a:t>No racing on Saturday 12 June, the June long weekend.</a:t>
            </a:r>
            <a:endParaRPr lang="en-US" sz="1500" dirty="0"/>
          </a:p>
          <a:p>
            <a:pPr marL="215900" indent="-215900">
              <a:lnSpc>
                <a:spcPts val="2010"/>
              </a:lnSpc>
              <a:spcAft>
                <a:spcPts val="900"/>
              </a:spcAft>
              <a:buSzPct val="100000"/>
              <a:buChar char="▪"/>
            </a:pPr>
            <a:r>
              <a:rPr lang="en-US" sz="1500" dirty="0">
                <a:solidFill>
                  <a:srgbClr val="22262F"/>
                </a:solidFill>
                <a:latin typeface="Georgia" pitchFamily="34" charset="0"/>
                <a:ea typeface="Georgia" pitchFamily="34" charset="-122"/>
                <a:cs typeface="Georgia" pitchFamily="34" charset="-120"/>
              </a:rPr>
              <a:t>RPEYC hosts three Saturdays across the winter: Race 3 on 15 May, Race 6 on 19 June and Race 9 on 10 July.</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BEYOND THE POINTSCORE</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Feature events and trophy races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11</a:t>
            </a:r>
            <a:endParaRPr lang="en-US" sz="1000" dirty="0"/>
          </a:p>
        </p:txBody>
      </p:sp>
      <p:sp>
        <p:nvSpPr>
          <p:cNvPr id="8" name="Shape 5"/>
          <p:cNvSpPr/>
          <p:nvPr/>
        </p:nvSpPr>
        <p:spPr>
          <a:xfrm>
            <a:off x="777240" y="1481328"/>
            <a:ext cx="4998568" cy="0"/>
          </a:xfrm>
          <a:prstGeom prst="line">
            <a:avLst/>
          </a:prstGeom>
          <a:noFill/>
          <a:ln w="12700">
            <a:solidFill>
              <a:srgbClr val="161B2C"/>
            </a:solidFill>
            <a:prstDash val="solid"/>
          </a:ln>
        </p:spPr>
        <p:txBody>
          <a:bodyPr/>
          <a:lstStyle/>
          <a:p>
            <a:endParaRPr lang="en-AU"/>
          </a:p>
        </p:txBody>
      </p:sp>
      <p:sp>
        <p:nvSpPr>
          <p:cNvPr id="9" name="Shape 6"/>
          <p:cNvSpPr/>
          <p:nvPr/>
        </p:nvSpPr>
        <p:spPr>
          <a:xfrm>
            <a:off x="6415888" y="1481328"/>
            <a:ext cx="4998568" cy="0"/>
          </a:xfrm>
          <a:prstGeom prst="line">
            <a:avLst/>
          </a:prstGeom>
          <a:noFill/>
          <a:ln w="12700">
            <a:solidFill>
              <a:srgbClr val="161B2C"/>
            </a:solidFill>
            <a:prstDash val="solid"/>
          </a:ln>
        </p:spPr>
        <p:txBody>
          <a:bodyPr/>
          <a:lstStyle/>
          <a:p>
            <a:endParaRPr lang="en-AU"/>
          </a:p>
        </p:txBody>
      </p:sp>
      <p:sp>
        <p:nvSpPr>
          <p:cNvPr id="10" name="Text 7"/>
          <p:cNvSpPr/>
          <p:nvPr/>
        </p:nvSpPr>
        <p:spPr>
          <a:xfrm>
            <a:off x="777240" y="1572768"/>
            <a:ext cx="2349327" cy="621792"/>
          </a:xfrm>
          <a:prstGeom prst="rect">
            <a:avLst/>
          </a:prstGeom>
          <a:noFill/>
          <a:ln/>
        </p:spPr>
        <p:txBody>
          <a:bodyPr wrap="square" lIns="0" tIns="0" rIns="0" bIns="0" rtlCol="0" anchor="ctr"/>
          <a:lstStyle/>
          <a:p>
            <a:pPr marL="0" indent="0">
              <a:buNone/>
            </a:pPr>
            <a:r>
              <a:rPr lang="en-US" sz="1350" b="1" dirty="0">
                <a:solidFill>
                  <a:srgbClr val="8C2327"/>
                </a:solidFill>
                <a:latin typeface="Georgia" pitchFamily="34" charset="0"/>
                <a:ea typeface="Georgia" pitchFamily="34" charset="-122"/>
                <a:cs typeface="Georgia" pitchFamily="34" charset="-120"/>
              </a:rPr>
              <a:t>Friday 9 October 2026</a:t>
            </a:r>
            <a:endParaRPr lang="en-US" sz="1350" dirty="0"/>
          </a:p>
        </p:txBody>
      </p:sp>
      <p:sp>
        <p:nvSpPr>
          <p:cNvPr id="11" name="Text 8"/>
          <p:cNvSpPr/>
          <p:nvPr/>
        </p:nvSpPr>
        <p:spPr>
          <a:xfrm>
            <a:off x="3226538" y="1572768"/>
            <a:ext cx="2549269" cy="621792"/>
          </a:xfrm>
          <a:prstGeom prst="rect">
            <a:avLst/>
          </a:prstGeom>
          <a:noFill/>
          <a:ln/>
        </p:spPr>
        <p:txBody>
          <a:bodyPr wrap="square" lIns="0" tIns="0" rIns="0" bIns="0" rtlCol="0" anchor="ctr"/>
          <a:lstStyle/>
          <a:p>
            <a:pPr marL="0" indent="0">
              <a:buNone/>
            </a:pPr>
            <a:r>
              <a:rPr lang="en-US" sz="1550" b="1" dirty="0">
                <a:solidFill>
                  <a:srgbClr val="161B2C"/>
                </a:solidFill>
                <a:latin typeface="Georgia" pitchFamily="34" charset="0"/>
                <a:ea typeface="Georgia" pitchFamily="34" charset="-122"/>
                <a:cs typeface="Georgia" pitchFamily="34" charset="-120"/>
              </a:rPr>
              <a:t>RPEYC Thistle Cup</a:t>
            </a:r>
            <a:endParaRPr lang="en-US" sz="1550" dirty="0"/>
          </a:p>
        </p:txBody>
      </p:sp>
      <p:sp>
        <p:nvSpPr>
          <p:cNvPr id="12" name="Shape 9"/>
          <p:cNvSpPr/>
          <p:nvPr/>
        </p:nvSpPr>
        <p:spPr>
          <a:xfrm>
            <a:off x="777240" y="2208276"/>
            <a:ext cx="4998568" cy="0"/>
          </a:xfrm>
          <a:prstGeom prst="line">
            <a:avLst/>
          </a:prstGeom>
          <a:noFill/>
          <a:ln w="9525">
            <a:solidFill>
              <a:srgbClr val="E2E5EB"/>
            </a:solidFill>
            <a:prstDash val="solid"/>
          </a:ln>
        </p:spPr>
        <p:txBody>
          <a:bodyPr/>
          <a:lstStyle/>
          <a:p>
            <a:endParaRPr lang="en-AU"/>
          </a:p>
        </p:txBody>
      </p:sp>
      <p:sp>
        <p:nvSpPr>
          <p:cNvPr id="13" name="Text 10"/>
          <p:cNvSpPr/>
          <p:nvPr/>
        </p:nvSpPr>
        <p:spPr>
          <a:xfrm>
            <a:off x="6415888" y="1572768"/>
            <a:ext cx="2349327" cy="621792"/>
          </a:xfrm>
          <a:prstGeom prst="rect">
            <a:avLst/>
          </a:prstGeom>
          <a:noFill/>
          <a:ln/>
        </p:spPr>
        <p:txBody>
          <a:bodyPr wrap="square" lIns="0" tIns="0" rIns="0" bIns="0" rtlCol="0" anchor="ctr"/>
          <a:lstStyle/>
          <a:p>
            <a:pPr marL="0" indent="0">
              <a:buNone/>
            </a:pPr>
            <a:r>
              <a:rPr lang="en-US" sz="1350" b="1" dirty="0">
                <a:solidFill>
                  <a:srgbClr val="8C2327"/>
                </a:solidFill>
                <a:latin typeface="Georgia" pitchFamily="34" charset="0"/>
                <a:ea typeface="Georgia" pitchFamily="34" charset="-122"/>
                <a:cs typeface="Georgia" pitchFamily="34" charset="-120"/>
              </a:rPr>
              <a:t>Saturday 10 October 2026</a:t>
            </a:r>
            <a:endParaRPr lang="en-US" sz="1350" dirty="0"/>
          </a:p>
        </p:txBody>
      </p:sp>
      <p:sp>
        <p:nvSpPr>
          <p:cNvPr id="14" name="Text 11"/>
          <p:cNvSpPr/>
          <p:nvPr/>
        </p:nvSpPr>
        <p:spPr>
          <a:xfrm>
            <a:off x="8865186" y="1572768"/>
            <a:ext cx="2549269" cy="621792"/>
          </a:xfrm>
          <a:prstGeom prst="rect">
            <a:avLst/>
          </a:prstGeom>
          <a:noFill/>
          <a:ln/>
        </p:spPr>
        <p:txBody>
          <a:bodyPr wrap="square" lIns="0" tIns="0" rIns="0" bIns="0" rtlCol="0" anchor="ctr"/>
          <a:lstStyle/>
          <a:p>
            <a:pPr marL="0" indent="0">
              <a:buNone/>
            </a:pPr>
            <a:r>
              <a:rPr lang="en-US" sz="1550" b="1" dirty="0">
                <a:solidFill>
                  <a:srgbClr val="161B2C"/>
                </a:solidFill>
                <a:latin typeface="Georgia" pitchFamily="34" charset="0"/>
                <a:ea typeface="Georgia" pitchFamily="34" charset="-122"/>
                <a:cs typeface="Georgia" pitchFamily="34" charset="-120"/>
              </a:rPr>
              <a:t>Muriel Trophy Race (SASC)</a:t>
            </a:r>
            <a:endParaRPr lang="en-US" sz="1550" dirty="0"/>
          </a:p>
        </p:txBody>
      </p:sp>
      <p:sp>
        <p:nvSpPr>
          <p:cNvPr id="15" name="Shape 12"/>
          <p:cNvSpPr/>
          <p:nvPr/>
        </p:nvSpPr>
        <p:spPr>
          <a:xfrm>
            <a:off x="6415888" y="2208276"/>
            <a:ext cx="4998568" cy="0"/>
          </a:xfrm>
          <a:prstGeom prst="line">
            <a:avLst/>
          </a:prstGeom>
          <a:noFill/>
          <a:ln w="9525">
            <a:solidFill>
              <a:srgbClr val="E2E5EB"/>
            </a:solidFill>
            <a:prstDash val="solid"/>
          </a:ln>
        </p:spPr>
        <p:txBody>
          <a:bodyPr/>
          <a:lstStyle/>
          <a:p>
            <a:endParaRPr lang="en-AU"/>
          </a:p>
        </p:txBody>
      </p:sp>
      <p:sp>
        <p:nvSpPr>
          <p:cNvPr id="16" name="Text 13"/>
          <p:cNvSpPr/>
          <p:nvPr/>
        </p:nvSpPr>
        <p:spPr>
          <a:xfrm>
            <a:off x="777240" y="2263140"/>
            <a:ext cx="2349327" cy="621792"/>
          </a:xfrm>
          <a:prstGeom prst="rect">
            <a:avLst/>
          </a:prstGeom>
          <a:noFill/>
          <a:ln/>
        </p:spPr>
        <p:txBody>
          <a:bodyPr wrap="square" lIns="0" tIns="0" rIns="0" bIns="0" rtlCol="0" anchor="ctr"/>
          <a:lstStyle/>
          <a:p>
            <a:pPr marL="0" indent="0">
              <a:buNone/>
            </a:pPr>
            <a:r>
              <a:rPr lang="en-US" sz="1350" b="1" dirty="0">
                <a:solidFill>
                  <a:srgbClr val="8C2327"/>
                </a:solidFill>
                <a:latin typeface="Georgia" pitchFamily="34" charset="0"/>
                <a:ea typeface="Georgia" pitchFamily="34" charset="-122"/>
                <a:cs typeface="Georgia" pitchFamily="34" charset="-120"/>
              </a:rPr>
              <a:t>Sunday 11 October 2026</a:t>
            </a:r>
            <a:endParaRPr lang="en-US" sz="1350" dirty="0"/>
          </a:p>
        </p:txBody>
      </p:sp>
      <p:sp>
        <p:nvSpPr>
          <p:cNvPr id="17" name="Text 14"/>
          <p:cNvSpPr/>
          <p:nvPr/>
        </p:nvSpPr>
        <p:spPr>
          <a:xfrm>
            <a:off x="3226538" y="2263140"/>
            <a:ext cx="2549269" cy="621792"/>
          </a:xfrm>
          <a:prstGeom prst="rect">
            <a:avLst/>
          </a:prstGeom>
          <a:noFill/>
          <a:ln/>
        </p:spPr>
        <p:txBody>
          <a:bodyPr wrap="square" lIns="0" tIns="0" rIns="0" bIns="0" rtlCol="0" anchor="ctr"/>
          <a:lstStyle/>
          <a:p>
            <a:pPr marL="0" indent="0">
              <a:buNone/>
            </a:pPr>
            <a:r>
              <a:rPr lang="en-US" sz="1550" b="1" dirty="0">
                <a:solidFill>
                  <a:srgbClr val="161B2C"/>
                </a:solidFill>
                <a:latin typeface="Georgia" pitchFamily="34" charset="0"/>
                <a:ea typeface="Georgia" pitchFamily="34" charset="-122"/>
                <a:cs typeface="Georgia" pitchFamily="34" charset="-120"/>
              </a:rPr>
              <a:t>SASC Gaffers Day</a:t>
            </a:r>
            <a:endParaRPr lang="en-US" sz="1550" dirty="0"/>
          </a:p>
        </p:txBody>
      </p:sp>
      <p:sp>
        <p:nvSpPr>
          <p:cNvPr id="18" name="Shape 15"/>
          <p:cNvSpPr/>
          <p:nvPr/>
        </p:nvSpPr>
        <p:spPr>
          <a:xfrm>
            <a:off x="777240" y="2898648"/>
            <a:ext cx="4998568" cy="0"/>
          </a:xfrm>
          <a:prstGeom prst="line">
            <a:avLst/>
          </a:prstGeom>
          <a:noFill/>
          <a:ln w="9525">
            <a:solidFill>
              <a:srgbClr val="E2E5EB"/>
            </a:solidFill>
            <a:prstDash val="solid"/>
          </a:ln>
        </p:spPr>
        <p:txBody>
          <a:bodyPr/>
          <a:lstStyle/>
          <a:p>
            <a:endParaRPr lang="en-AU"/>
          </a:p>
        </p:txBody>
      </p:sp>
      <p:sp>
        <p:nvSpPr>
          <p:cNvPr id="19" name="Text 16"/>
          <p:cNvSpPr/>
          <p:nvPr/>
        </p:nvSpPr>
        <p:spPr>
          <a:xfrm>
            <a:off x="6415888" y="2263140"/>
            <a:ext cx="2349327" cy="621792"/>
          </a:xfrm>
          <a:prstGeom prst="rect">
            <a:avLst/>
          </a:prstGeom>
          <a:noFill/>
          <a:ln/>
        </p:spPr>
        <p:txBody>
          <a:bodyPr wrap="square" lIns="0" tIns="0" rIns="0" bIns="0" rtlCol="0" anchor="ctr"/>
          <a:lstStyle/>
          <a:p>
            <a:pPr marL="0" indent="0">
              <a:buNone/>
            </a:pPr>
            <a:r>
              <a:rPr lang="en-US" sz="1350" b="1" dirty="0">
                <a:solidFill>
                  <a:srgbClr val="8C2327"/>
                </a:solidFill>
                <a:latin typeface="Georgia" pitchFamily="34" charset="0"/>
                <a:ea typeface="Georgia" pitchFamily="34" charset="-122"/>
                <a:cs typeface="Georgia" pitchFamily="34" charset="-120"/>
              </a:rPr>
              <a:t>Friday 13 November 2026</a:t>
            </a:r>
            <a:endParaRPr lang="en-US" sz="1350" dirty="0"/>
          </a:p>
        </p:txBody>
      </p:sp>
      <p:sp>
        <p:nvSpPr>
          <p:cNvPr id="20" name="Text 17"/>
          <p:cNvSpPr/>
          <p:nvPr/>
        </p:nvSpPr>
        <p:spPr>
          <a:xfrm>
            <a:off x="8865186" y="2263140"/>
            <a:ext cx="2549269" cy="621792"/>
          </a:xfrm>
          <a:prstGeom prst="rect">
            <a:avLst/>
          </a:prstGeom>
          <a:noFill/>
          <a:ln/>
        </p:spPr>
        <p:txBody>
          <a:bodyPr wrap="square" lIns="0" tIns="0" rIns="0" bIns="0" rtlCol="0" anchor="ctr"/>
          <a:lstStyle/>
          <a:p>
            <a:pPr marL="0" indent="0">
              <a:buNone/>
            </a:pPr>
            <a:r>
              <a:rPr lang="en-US" sz="1550" b="1" dirty="0">
                <a:solidFill>
                  <a:srgbClr val="161B2C"/>
                </a:solidFill>
                <a:latin typeface="Georgia" pitchFamily="34" charset="0"/>
                <a:ea typeface="Georgia" pitchFamily="34" charset="-122"/>
                <a:cs typeface="Georgia" pitchFamily="34" charset="-120"/>
              </a:rPr>
              <a:t>RPEYC E30 Regatta</a:t>
            </a:r>
            <a:endParaRPr lang="en-US" sz="1550" dirty="0"/>
          </a:p>
        </p:txBody>
      </p:sp>
      <p:sp>
        <p:nvSpPr>
          <p:cNvPr id="21" name="Shape 18"/>
          <p:cNvSpPr/>
          <p:nvPr/>
        </p:nvSpPr>
        <p:spPr>
          <a:xfrm>
            <a:off x="6415888" y="2898648"/>
            <a:ext cx="4998568" cy="0"/>
          </a:xfrm>
          <a:prstGeom prst="line">
            <a:avLst/>
          </a:prstGeom>
          <a:noFill/>
          <a:ln w="9525">
            <a:solidFill>
              <a:srgbClr val="E2E5EB"/>
            </a:solidFill>
            <a:prstDash val="solid"/>
          </a:ln>
        </p:spPr>
        <p:txBody>
          <a:bodyPr/>
          <a:lstStyle/>
          <a:p>
            <a:endParaRPr lang="en-AU"/>
          </a:p>
        </p:txBody>
      </p:sp>
      <p:sp>
        <p:nvSpPr>
          <p:cNvPr id="22" name="Text 19"/>
          <p:cNvSpPr/>
          <p:nvPr/>
        </p:nvSpPr>
        <p:spPr>
          <a:xfrm>
            <a:off x="777240" y="2953512"/>
            <a:ext cx="2349327" cy="621792"/>
          </a:xfrm>
          <a:prstGeom prst="rect">
            <a:avLst/>
          </a:prstGeom>
          <a:noFill/>
          <a:ln/>
        </p:spPr>
        <p:txBody>
          <a:bodyPr wrap="square" lIns="0" tIns="0" rIns="0" bIns="0" rtlCol="0" anchor="ctr"/>
          <a:lstStyle/>
          <a:p>
            <a:pPr marL="0" indent="0">
              <a:buNone/>
            </a:pPr>
            <a:r>
              <a:rPr lang="en-US" sz="1350" b="1" dirty="0">
                <a:solidFill>
                  <a:srgbClr val="8C2327"/>
                </a:solidFill>
                <a:latin typeface="Georgia" pitchFamily="34" charset="0"/>
                <a:ea typeface="Georgia" pitchFamily="34" charset="-122"/>
                <a:cs typeface="Georgia" pitchFamily="34" charset="-120"/>
              </a:rPr>
              <a:t>Wednesday 18 November 2026</a:t>
            </a:r>
            <a:endParaRPr lang="en-US" sz="1350" dirty="0"/>
          </a:p>
        </p:txBody>
      </p:sp>
      <p:sp>
        <p:nvSpPr>
          <p:cNvPr id="23" name="Text 20"/>
          <p:cNvSpPr/>
          <p:nvPr/>
        </p:nvSpPr>
        <p:spPr>
          <a:xfrm>
            <a:off x="3226538" y="2953512"/>
            <a:ext cx="2549269" cy="621792"/>
          </a:xfrm>
          <a:prstGeom prst="rect">
            <a:avLst/>
          </a:prstGeom>
          <a:noFill/>
          <a:ln/>
        </p:spPr>
        <p:txBody>
          <a:bodyPr wrap="square" lIns="0" tIns="0" rIns="0" bIns="0" rtlCol="0" anchor="ctr"/>
          <a:lstStyle/>
          <a:p>
            <a:pPr marL="0" indent="0">
              <a:buNone/>
            </a:pPr>
            <a:r>
              <a:rPr lang="en-US" sz="1550" b="1" dirty="0">
                <a:solidFill>
                  <a:srgbClr val="161B2C"/>
                </a:solidFill>
                <a:latin typeface="Georgia" pitchFamily="34" charset="0"/>
                <a:ea typeface="Georgia" pitchFamily="34" charset="-122"/>
                <a:cs typeface="Georgia" pitchFamily="34" charset="-120"/>
              </a:rPr>
              <a:t>RPEYC Centenary Regatta</a:t>
            </a:r>
            <a:endParaRPr lang="en-US" sz="1550" dirty="0"/>
          </a:p>
        </p:txBody>
      </p:sp>
      <p:sp>
        <p:nvSpPr>
          <p:cNvPr id="24" name="Shape 21"/>
          <p:cNvSpPr/>
          <p:nvPr/>
        </p:nvSpPr>
        <p:spPr>
          <a:xfrm>
            <a:off x="777240" y="3589020"/>
            <a:ext cx="4998568" cy="0"/>
          </a:xfrm>
          <a:prstGeom prst="line">
            <a:avLst/>
          </a:prstGeom>
          <a:noFill/>
          <a:ln w="9525">
            <a:solidFill>
              <a:srgbClr val="E2E5EB"/>
            </a:solidFill>
            <a:prstDash val="solid"/>
          </a:ln>
        </p:spPr>
        <p:txBody>
          <a:bodyPr/>
          <a:lstStyle/>
          <a:p>
            <a:endParaRPr lang="en-AU"/>
          </a:p>
        </p:txBody>
      </p:sp>
      <p:sp>
        <p:nvSpPr>
          <p:cNvPr id="25" name="Text 22"/>
          <p:cNvSpPr/>
          <p:nvPr/>
        </p:nvSpPr>
        <p:spPr>
          <a:xfrm>
            <a:off x="6415888" y="2953512"/>
            <a:ext cx="2349327" cy="621792"/>
          </a:xfrm>
          <a:prstGeom prst="rect">
            <a:avLst/>
          </a:prstGeom>
          <a:noFill/>
          <a:ln/>
        </p:spPr>
        <p:txBody>
          <a:bodyPr wrap="square" lIns="0" tIns="0" rIns="0" bIns="0" rtlCol="0" anchor="ctr"/>
          <a:lstStyle/>
          <a:p>
            <a:pPr marL="0" indent="0">
              <a:buNone/>
            </a:pPr>
            <a:r>
              <a:rPr lang="en-US" sz="1350" b="1" dirty="0">
                <a:solidFill>
                  <a:srgbClr val="8C2327"/>
                </a:solidFill>
                <a:latin typeface="Georgia" pitchFamily="34" charset="0"/>
                <a:ea typeface="Georgia" pitchFamily="34" charset="-122"/>
                <a:cs typeface="Georgia" pitchFamily="34" charset="-120"/>
              </a:rPr>
              <a:t>Sunday 29 November 2026</a:t>
            </a:r>
            <a:endParaRPr lang="en-US" sz="1350" dirty="0"/>
          </a:p>
        </p:txBody>
      </p:sp>
      <p:sp>
        <p:nvSpPr>
          <p:cNvPr id="26" name="Text 23"/>
          <p:cNvSpPr/>
          <p:nvPr/>
        </p:nvSpPr>
        <p:spPr>
          <a:xfrm>
            <a:off x="8865186" y="2953512"/>
            <a:ext cx="2549269" cy="621792"/>
          </a:xfrm>
          <a:prstGeom prst="rect">
            <a:avLst/>
          </a:prstGeom>
          <a:noFill/>
          <a:ln/>
        </p:spPr>
        <p:txBody>
          <a:bodyPr wrap="square" lIns="0" tIns="0" rIns="0" bIns="0" rtlCol="0" anchor="ctr"/>
          <a:lstStyle/>
          <a:p>
            <a:pPr marL="0" indent="0">
              <a:buNone/>
            </a:pPr>
            <a:r>
              <a:rPr lang="en-US" sz="1550" b="1" dirty="0">
                <a:solidFill>
                  <a:srgbClr val="161B2C"/>
                </a:solidFill>
                <a:latin typeface="Georgia" pitchFamily="34" charset="0"/>
                <a:ea typeface="Georgia" pitchFamily="34" charset="-122"/>
                <a:cs typeface="Georgia" pitchFamily="34" charset="-120"/>
              </a:rPr>
              <a:t>RPEYC Women on Water</a:t>
            </a:r>
            <a:endParaRPr lang="en-US" sz="1550" dirty="0"/>
          </a:p>
        </p:txBody>
      </p:sp>
      <p:sp>
        <p:nvSpPr>
          <p:cNvPr id="27" name="Shape 24"/>
          <p:cNvSpPr/>
          <p:nvPr/>
        </p:nvSpPr>
        <p:spPr>
          <a:xfrm>
            <a:off x="6415888" y="3589020"/>
            <a:ext cx="4998568" cy="0"/>
          </a:xfrm>
          <a:prstGeom prst="line">
            <a:avLst/>
          </a:prstGeom>
          <a:noFill/>
          <a:ln w="9525">
            <a:solidFill>
              <a:srgbClr val="E2E5EB"/>
            </a:solidFill>
            <a:prstDash val="solid"/>
          </a:ln>
        </p:spPr>
        <p:txBody>
          <a:bodyPr/>
          <a:lstStyle/>
          <a:p>
            <a:endParaRPr lang="en-AU"/>
          </a:p>
        </p:txBody>
      </p:sp>
      <p:sp>
        <p:nvSpPr>
          <p:cNvPr id="28" name="Text 25"/>
          <p:cNvSpPr/>
          <p:nvPr/>
        </p:nvSpPr>
        <p:spPr>
          <a:xfrm>
            <a:off x="777240" y="3643884"/>
            <a:ext cx="2349327" cy="621792"/>
          </a:xfrm>
          <a:prstGeom prst="rect">
            <a:avLst/>
          </a:prstGeom>
          <a:noFill/>
          <a:ln/>
        </p:spPr>
        <p:txBody>
          <a:bodyPr wrap="square" lIns="0" tIns="0" rIns="0" bIns="0" rtlCol="0" anchor="ctr"/>
          <a:lstStyle/>
          <a:p>
            <a:pPr marL="0" indent="0">
              <a:buNone/>
            </a:pPr>
            <a:r>
              <a:rPr lang="en-US" sz="1350" b="1" dirty="0">
                <a:solidFill>
                  <a:srgbClr val="8C2327"/>
                </a:solidFill>
                <a:latin typeface="Georgia" pitchFamily="34" charset="0"/>
                <a:ea typeface="Georgia" pitchFamily="34" charset="-122"/>
                <a:cs typeface="Georgia" pitchFamily="34" charset="-120"/>
              </a:rPr>
              <a:t>Tuesday 26 January 2027</a:t>
            </a:r>
            <a:endParaRPr lang="en-US" sz="1350" dirty="0"/>
          </a:p>
        </p:txBody>
      </p:sp>
      <p:sp>
        <p:nvSpPr>
          <p:cNvPr id="29" name="Text 26"/>
          <p:cNvSpPr/>
          <p:nvPr/>
        </p:nvSpPr>
        <p:spPr>
          <a:xfrm>
            <a:off x="3226538" y="3643884"/>
            <a:ext cx="2549269" cy="621792"/>
          </a:xfrm>
          <a:prstGeom prst="rect">
            <a:avLst/>
          </a:prstGeom>
          <a:noFill/>
          <a:ln/>
        </p:spPr>
        <p:txBody>
          <a:bodyPr wrap="square" lIns="0" tIns="0" rIns="0" bIns="0" rtlCol="0" anchor="ctr"/>
          <a:lstStyle/>
          <a:p>
            <a:pPr marL="0" indent="0">
              <a:buNone/>
            </a:pPr>
            <a:r>
              <a:rPr lang="en-US" sz="1550" b="1" dirty="0">
                <a:solidFill>
                  <a:srgbClr val="161B2C"/>
                </a:solidFill>
                <a:latin typeface="Georgia" pitchFamily="34" charset="0"/>
                <a:ea typeface="Georgia" pitchFamily="34" charset="-122"/>
                <a:cs typeface="Georgia" pitchFamily="34" charset="-120"/>
              </a:rPr>
              <a:t>191st Australia Day Regatta</a:t>
            </a:r>
            <a:endParaRPr lang="en-US" sz="1550" dirty="0"/>
          </a:p>
        </p:txBody>
      </p:sp>
      <p:sp>
        <p:nvSpPr>
          <p:cNvPr id="30" name="Shape 27"/>
          <p:cNvSpPr/>
          <p:nvPr/>
        </p:nvSpPr>
        <p:spPr>
          <a:xfrm>
            <a:off x="777240" y="4279392"/>
            <a:ext cx="4998568" cy="0"/>
          </a:xfrm>
          <a:prstGeom prst="line">
            <a:avLst/>
          </a:prstGeom>
          <a:noFill/>
          <a:ln w="9525">
            <a:solidFill>
              <a:srgbClr val="E2E5EB"/>
            </a:solidFill>
            <a:prstDash val="solid"/>
          </a:ln>
        </p:spPr>
        <p:txBody>
          <a:bodyPr/>
          <a:lstStyle/>
          <a:p>
            <a:endParaRPr lang="en-AU"/>
          </a:p>
        </p:txBody>
      </p:sp>
      <p:sp>
        <p:nvSpPr>
          <p:cNvPr id="31" name="Text 28"/>
          <p:cNvSpPr/>
          <p:nvPr/>
        </p:nvSpPr>
        <p:spPr>
          <a:xfrm>
            <a:off x="6415888" y="3643884"/>
            <a:ext cx="2349327" cy="621792"/>
          </a:xfrm>
          <a:prstGeom prst="rect">
            <a:avLst/>
          </a:prstGeom>
          <a:noFill/>
          <a:ln/>
        </p:spPr>
        <p:txBody>
          <a:bodyPr wrap="square" lIns="0" tIns="0" rIns="0" bIns="0" rtlCol="0" anchor="ctr"/>
          <a:lstStyle/>
          <a:p>
            <a:pPr marL="0" indent="0">
              <a:buNone/>
            </a:pPr>
            <a:r>
              <a:rPr lang="en-US" sz="1350" b="1" dirty="0">
                <a:solidFill>
                  <a:srgbClr val="8C2327"/>
                </a:solidFill>
                <a:latin typeface="Georgia" pitchFamily="34" charset="0"/>
                <a:ea typeface="Georgia" pitchFamily="34" charset="-122"/>
                <a:cs typeface="Georgia" pitchFamily="34" charset="-120"/>
              </a:rPr>
              <a:t>Sunday 28 February 2027</a:t>
            </a:r>
            <a:endParaRPr lang="en-US" sz="1350" dirty="0"/>
          </a:p>
        </p:txBody>
      </p:sp>
      <p:sp>
        <p:nvSpPr>
          <p:cNvPr id="32" name="Text 29"/>
          <p:cNvSpPr/>
          <p:nvPr/>
        </p:nvSpPr>
        <p:spPr>
          <a:xfrm>
            <a:off x="8865186" y="3643884"/>
            <a:ext cx="2549269" cy="621792"/>
          </a:xfrm>
          <a:prstGeom prst="rect">
            <a:avLst/>
          </a:prstGeom>
          <a:noFill/>
          <a:ln/>
        </p:spPr>
        <p:txBody>
          <a:bodyPr wrap="square" lIns="0" tIns="0" rIns="0" bIns="0" rtlCol="0" anchor="ctr"/>
          <a:lstStyle/>
          <a:p>
            <a:pPr marL="0" indent="0">
              <a:buNone/>
            </a:pPr>
            <a:r>
              <a:rPr lang="en-US" sz="1550" b="1" dirty="0">
                <a:solidFill>
                  <a:srgbClr val="161B2C"/>
                </a:solidFill>
                <a:latin typeface="Georgia" pitchFamily="34" charset="0"/>
                <a:ea typeface="Georgia" pitchFamily="34" charset="-122"/>
                <a:cs typeface="Georgia" pitchFamily="34" charset="-120"/>
              </a:rPr>
              <a:t>RANSA Regatta</a:t>
            </a:r>
            <a:endParaRPr lang="en-US" sz="1550" dirty="0"/>
          </a:p>
        </p:txBody>
      </p:sp>
      <p:sp>
        <p:nvSpPr>
          <p:cNvPr id="33" name="Shape 30"/>
          <p:cNvSpPr/>
          <p:nvPr/>
        </p:nvSpPr>
        <p:spPr>
          <a:xfrm>
            <a:off x="6415888" y="4279392"/>
            <a:ext cx="4998568" cy="0"/>
          </a:xfrm>
          <a:prstGeom prst="line">
            <a:avLst/>
          </a:prstGeom>
          <a:noFill/>
          <a:ln w="9525">
            <a:solidFill>
              <a:srgbClr val="E2E5EB"/>
            </a:solidFill>
            <a:prstDash val="solid"/>
          </a:ln>
        </p:spPr>
        <p:txBody>
          <a:bodyPr/>
          <a:lstStyle/>
          <a:p>
            <a:endParaRPr lang="en-AU"/>
          </a:p>
        </p:txBody>
      </p:sp>
      <p:sp>
        <p:nvSpPr>
          <p:cNvPr id="34" name="Text 31"/>
          <p:cNvSpPr/>
          <p:nvPr/>
        </p:nvSpPr>
        <p:spPr>
          <a:xfrm>
            <a:off x="777240" y="4334256"/>
            <a:ext cx="2349327" cy="621792"/>
          </a:xfrm>
          <a:prstGeom prst="rect">
            <a:avLst/>
          </a:prstGeom>
          <a:noFill/>
          <a:ln/>
        </p:spPr>
        <p:txBody>
          <a:bodyPr wrap="square" lIns="0" tIns="0" rIns="0" bIns="0" rtlCol="0" anchor="ctr"/>
          <a:lstStyle/>
          <a:p>
            <a:pPr marL="0" indent="0">
              <a:buNone/>
            </a:pPr>
            <a:r>
              <a:rPr lang="en-US" sz="1350" b="1" dirty="0">
                <a:solidFill>
                  <a:srgbClr val="8C2327"/>
                </a:solidFill>
                <a:latin typeface="Georgia" pitchFamily="34" charset="0"/>
                <a:ea typeface="Georgia" pitchFamily="34" charset="-122"/>
                <a:cs typeface="Georgia" pitchFamily="34" charset="-120"/>
              </a:rPr>
              <a:t>Saturday 6 March 2027</a:t>
            </a:r>
            <a:endParaRPr lang="en-US" sz="1350" dirty="0"/>
          </a:p>
        </p:txBody>
      </p:sp>
      <p:sp>
        <p:nvSpPr>
          <p:cNvPr id="35" name="Text 32"/>
          <p:cNvSpPr/>
          <p:nvPr/>
        </p:nvSpPr>
        <p:spPr>
          <a:xfrm>
            <a:off x="3226538" y="4334256"/>
            <a:ext cx="2549269" cy="621792"/>
          </a:xfrm>
          <a:prstGeom prst="rect">
            <a:avLst/>
          </a:prstGeom>
          <a:noFill/>
          <a:ln/>
        </p:spPr>
        <p:txBody>
          <a:bodyPr wrap="square" lIns="0" tIns="0" rIns="0" bIns="0" rtlCol="0" anchor="ctr"/>
          <a:lstStyle/>
          <a:p>
            <a:pPr marL="0" indent="0">
              <a:buNone/>
            </a:pPr>
            <a:r>
              <a:rPr lang="en-US" sz="1550" b="1" dirty="0">
                <a:solidFill>
                  <a:srgbClr val="161B2C"/>
                </a:solidFill>
                <a:latin typeface="Georgia" pitchFamily="34" charset="0"/>
                <a:ea typeface="Georgia" pitchFamily="34" charset="-122"/>
                <a:cs typeface="Georgia" pitchFamily="34" charset="-120"/>
              </a:rPr>
              <a:t>Sydney Harbour Regatta (TBC)</a:t>
            </a:r>
            <a:endParaRPr lang="en-US" sz="1550" dirty="0"/>
          </a:p>
        </p:txBody>
      </p:sp>
      <p:sp>
        <p:nvSpPr>
          <p:cNvPr id="36" name="Shape 33"/>
          <p:cNvSpPr/>
          <p:nvPr/>
        </p:nvSpPr>
        <p:spPr>
          <a:xfrm>
            <a:off x="777240" y="4969764"/>
            <a:ext cx="4998568" cy="0"/>
          </a:xfrm>
          <a:prstGeom prst="line">
            <a:avLst/>
          </a:prstGeom>
          <a:noFill/>
          <a:ln w="9525">
            <a:solidFill>
              <a:srgbClr val="E2E5EB"/>
            </a:solidFill>
            <a:prstDash val="solid"/>
          </a:ln>
        </p:spPr>
        <p:txBody>
          <a:bodyPr/>
          <a:lstStyle/>
          <a:p>
            <a:endParaRPr lang="en-AU"/>
          </a:p>
        </p:txBody>
      </p:sp>
      <p:sp>
        <p:nvSpPr>
          <p:cNvPr id="37" name="Text 34"/>
          <p:cNvSpPr/>
          <p:nvPr/>
        </p:nvSpPr>
        <p:spPr>
          <a:xfrm>
            <a:off x="6415888" y="4334256"/>
            <a:ext cx="2349327" cy="621792"/>
          </a:xfrm>
          <a:prstGeom prst="rect">
            <a:avLst/>
          </a:prstGeom>
          <a:noFill/>
          <a:ln/>
        </p:spPr>
        <p:txBody>
          <a:bodyPr wrap="square" lIns="0" tIns="0" rIns="0" bIns="0" rtlCol="0" anchor="ctr"/>
          <a:lstStyle/>
          <a:p>
            <a:pPr marL="0" indent="0">
              <a:buNone/>
            </a:pPr>
            <a:r>
              <a:rPr lang="en-US" sz="1350" b="1" dirty="0">
                <a:solidFill>
                  <a:srgbClr val="8C2327"/>
                </a:solidFill>
                <a:latin typeface="Georgia" pitchFamily="34" charset="0"/>
                <a:ea typeface="Georgia" pitchFamily="34" charset="-122"/>
                <a:cs typeface="Georgia" pitchFamily="34" charset="-120"/>
              </a:rPr>
              <a:t>Saturday 3 April 2027</a:t>
            </a:r>
            <a:endParaRPr lang="en-US" sz="1350" dirty="0"/>
          </a:p>
        </p:txBody>
      </p:sp>
      <p:sp>
        <p:nvSpPr>
          <p:cNvPr id="38" name="Text 35"/>
          <p:cNvSpPr/>
          <p:nvPr/>
        </p:nvSpPr>
        <p:spPr>
          <a:xfrm>
            <a:off x="8865186" y="4334256"/>
            <a:ext cx="2549269" cy="621792"/>
          </a:xfrm>
          <a:prstGeom prst="rect">
            <a:avLst/>
          </a:prstGeom>
          <a:noFill/>
          <a:ln/>
        </p:spPr>
        <p:txBody>
          <a:bodyPr wrap="square" lIns="0" tIns="0" rIns="0" bIns="0" rtlCol="0" anchor="ctr"/>
          <a:lstStyle/>
          <a:p>
            <a:pPr marL="0" indent="0">
              <a:buNone/>
            </a:pPr>
            <a:r>
              <a:rPr lang="en-US" sz="1550" b="1" dirty="0">
                <a:solidFill>
                  <a:srgbClr val="161B2C"/>
                </a:solidFill>
                <a:latin typeface="Georgia" pitchFamily="34" charset="0"/>
                <a:ea typeface="Georgia" pitchFamily="34" charset="-122"/>
                <a:cs typeface="Georgia" pitchFamily="34" charset="-120"/>
              </a:rPr>
              <a:t>RPEYC Classic Yacht Regatta</a:t>
            </a:r>
            <a:endParaRPr lang="en-US" sz="1550" dirty="0"/>
          </a:p>
        </p:txBody>
      </p:sp>
      <p:sp>
        <p:nvSpPr>
          <p:cNvPr id="39" name="Shape 36"/>
          <p:cNvSpPr/>
          <p:nvPr/>
        </p:nvSpPr>
        <p:spPr>
          <a:xfrm>
            <a:off x="6415888" y="4969764"/>
            <a:ext cx="4998568" cy="0"/>
          </a:xfrm>
          <a:prstGeom prst="line">
            <a:avLst/>
          </a:prstGeom>
          <a:noFill/>
          <a:ln w="9525">
            <a:solidFill>
              <a:srgbClr val="E2E5EB"/>
            </a:solidFill>
            <a:prstDash val="solid"/>
          </a:ln>
        </p:spPr>
        <p:txBody>
          <a:bodyPr/>
          <a:lstStyle/>
          <a:p>
            <a:endParaRPr lang="en-AU"/>
          </a:p>
        </p:txBody>
      </p:sp>
      <p:sp>
        <p:nvSpPr>
          <p:cNvPr id="40" name="Shape 37"/>
          <p:cNvSpPr/>
          <p:nvPr/>
        </p:nvSpPr>
        <p:spPr>
          <a:xfrm>
            <a:off x="777240" y="5138928"/>
            <a:ext cx="10637215" cy="896112"/>
          </a:xfrm>
          <a:prstGeom prst="rect">
            <a:avLst/>
          </a:prstGeom>
          <a:solidFill>
            <a:srgbClr val="161B2C"/>
          </a:solidFill>
          <a:ln/>
        </p:spPr>
        <p:txBody>
          <a:bodyPr/>
          <a:lstStyle/>
          <a:p>
            <a:endParaRPr lang="en-AU"/>
          </a:p>
        </p:txBody>
      </p:sp>
      <p:sp>
        <p:nvSpPr>
          <p:cNvPr id="41" name="Text 38"/>
          <p:cNvSpPr/>
          <p:nvPr/>
        </p:nvSpPr>
        <p:spPr>
          <a:xfrm>
            <a:off x="1124712" y="5138928"/>
            <a:ext cx="9942271" cy="896112"/>
          </a:xfrm>
          <a:prstGeom prst="rect">
            <a:avLst/>
          </a:prstGeom>
          <a:noFill/>
          <a:ln/>
        </p:spPr>
        <p:txBody>
          <a:bodyPr wrap="square" lIns="0" tIns="0" rIns="0" bIns="0" rtlCol="0" anchor="ctr"/>
          <a:lstStyle/>
          <a:p>
            <a:pPr marL="0" indent="0" algn="l">
              <a:lnSpc>
                <a:spcPts val="1917"/>
              </a:lnSpc>
              <a:buNone/>
            </a:pPr>
            <a:r>
              <a:rPr lang="en-US" sz="1350" dirty="0">
                <a:solidFill>
                  <a:srgbClr val="E6E8ED"/>
                </a:solidFill>
                <a:latin typeface="Georgia" pitchFamily="34" charset="0"/>
                <a:ea typeface="Georgia" pitchFamily="34" charset="-122"/>
                <a:cs typeface="Georgia" pitchFamily="34" charset="-120"/>
              </a:rPr>
              <a:t>The Centenary Regatta is sailed within Wednesday Series Race 7, and the RANSA Regatta within Summer Sunday Series Race 4. The full calendar is on the Club website.</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DIARY</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Key Club dates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12</a:t>
            </a:r>
            <a:endParaRPr lang="en-US" sz="10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777240" y="1572768"/>
          <a:ext cx="10634472" cy="4343400"/>
        </p:xfrm>
        <a:graphic>
          <a:graphicData uri="http://schemas.openxmlformats.org/drawingml/2006/table">
            <a:tbl>
              <a:tblPr/>
              <a:tblGrid>
                <a:gridCol w="2331720">
                  <a:extLst>
                    <a:ext uri="{9D8B030D-6E8A-4147-A177-3AD203B41FA5}">
                      <a16:colId xmlns:a16="http://schemas.microsoft.com/office/drawing/2014/main" val="20000"/>
                    </a:ext>
                  </a:extLst>
                </a:gridCol>
                <a:gridCol w="4754880">
                  <a:extLst>
                    <a:ext uri="{9D8B030D-6E8A-4147-A177-3AD203B41FA5}">
                      <a16:colId xmlns:a16="http://schemas.microsoft.com/office/drawing/2014/main" val="20001"/>
                    </a:ext>
                  </a:extLst>
                </a:gridCol>
                <a:gridCol w="3547872">
                  <a:extLst>
                    <a:ext uri="{9D8B030D-6E8A-4147-A177-3AD203B41FA5}">
                      <a16:colId xmlns:a16="http://schemas.microsoft.com/office/drawing/2014/main" val="20002"/>
                    </a:ext>
                  </a:extLst>
                </a:gridCol>
              </a:tblGrid>
              <a:tr h="434340">
                <a:tc>
                  <a:txBody>
                    <a:bodyPr/>
                    <a:lstStyle/>
                    <a:p>
                      <a:pPr marL="0" indent="0">
                        <a:buNone/>
                      </a:pPr>
                      <a:r>
                        <a:rPr lang="en-US" sz="1250" b="1" kern="0" spc="120" dirty="0">
                          <a:solidFill>
                            <a:srgbClr val="C9B394"/>
                          </a:solidFill>
                          <a:latin typeface="Georgia" pitchFamily="34" charset="0"/>
                          <a:ea typeface="Georgia" pitchFamily="34" charset="-122"/>
                          <a:cs typeface="Georgia" pitchFamily="34" charset="-120"/>
                        </a:rPr>
                        <a:t>Date</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50" b="1" kern="0" spc="120" dirty="0">
                          <a:solidFill>
                            <a:srgbClr val="C9B394"/>
                          </a:solidFill>
                          <a:latin typeface="Georgia" pitchFamily="34" charset="0"/>
                          <a:ea typeface="Georgia" pitchFamily="34" charset="-122"/>
                          <a:cs typeface="Georgia" pitchFamily="34" charset="-120"/>
                        </a:rPr>
                        <a:t>Event</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50" b="1" kern="0" spc="120" dirty="0">
                          <a:solidFill>
                            <a:srgbClr val="C9B394"/>
                          </a:solidFill>
                          <a:latin typeface="Georgia" pitchFamily="34" charset="0"/>
                          <a:ea typeface="Georgia" pitchFamily="34" charset="-122"/>
                          <a:cs typeface="Georgia" pitchFamily="34" charset="-120"/>
                        </a:rPr>
                        <a:t>Notes</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434340">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Thu 6 Aug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Skippers' Briefing and Sailing Forum</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Tonight</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434340">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Aug to Sep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Annual equipment audits</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Book through the Secretary</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434340">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Sat 12 Sep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First race of the season</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CC Inshore R1, RSYS</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434340">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Sun 4 Oct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Daylight saving begins</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Check your start times</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r h="434340">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Mon 16 Nov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Annual General Meeting</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Members' notice to follow</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5"/>
                  </a:ext>
                </a:extLst>
              </a:tr>
              <a:tr h="434340">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Sun 27 Dec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Rolex Sydney Hobart Yacht Race</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Harbour closures apply</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6"/>
                  </a:ext>
                </a:extLst>
              </a:tr>
              <a:tr h="434340">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Sun 4 Apr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Daylight saving ends</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Check your start times</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7"/>
                  </a:ext>
                </a:extLst>
              </a:tr>
              <a:tr h="434340">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Wed 21 Apr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Wednesday Series final race and BBQ</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Racing then dinner ashore</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8"/>
                  </a:ext>
                </a:extLst>
              </a:tr>
              <a:tr h="434340">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Fri 14 May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Annual Prize-giving</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Presentation of season trophies</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9" name="Text 5"/>
          <p:cNvSpPr/>
          <p:nvPr/>
        </p:nvSpPr>
        <p:spPr>
          <a:xfrm>
            <a:off x="777240" y="5870448"/>
            <a:ext cx="10637215" cy="292608"/>
          </a:xfrm>
          <a:prstGeom prst="rect">
            <a:avLst/>
          </a:prstGeom>
          <a:noFill/>
          <a:ln/>
        </p:spPr>
        <p:txBody>
          <a:bodyPr wrap="square" lIns="0" tIns="0" rIns="0" bIns="0" rtlCol="0" anchor="ctr"/>
          <a:lstStyle/>
          <a:p>
            <a:pPr marL="0" indent="0">
              <a:buNone/>
            </a:pPr>
            <a:r>
              <a:rPr lang="en-US" sz="1350" i="1" dirty="0">
                <a:solidFill>
                  <a:srgbClr val="6E7484"/>
                </a:solidFill>
                <a:latin typeface="Georgia" pitchFamily="34" charset="0"/>
                <a:ea typeface="Georgia" pitchFamily="34" charset="-122"/>
                <a:cs typeface="Georgia" pitchFamily="34" charset="-120"/>
              </a:rPr>
              <a:t>Dates are current at the time of this briefing. Any change will be advised by Notice to Competitors and by email.</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VOLUNTEERING</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RPEYC race management commitments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13</a:t>
            </a:r>
            <a:endParaRPr lang="en-US" sz="1000" dirty="0"/>
          </a:p>
        </p:txBody>
      </p:sp>
      <p:sp>
        <p:nvSpPr>
          <p:cNvPr id="8" name="Text 5"/>
          <p:cNvSpPr/>
          <p:nvPr/>
        </p:nvSpPr>
        <p:spPr>
          <a:xfrm>
            <a:off x="777240" y="1371600"/>
            <a:ext cx="10637215" cy="310896"/>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These are the dates on which the Club is rostered to provide the on-water race management team.</a:t>
            </a:r>
            <a:endParaRPr lang="en-US" sz="15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777240" y="1810512"/>
          <a:ext cx="5102352" cy="2688336"/>
        </p:xfrm>
        <a:graphic>
          <a:graphicData uri="http://schemas.openxmlformats.org/drawingml/2006/table">
            <a:tbl>
              <a:tblPr/>
              <a:tblGrid>
                <a:gridCol w="1965960">
                  <a:extLst>
                    <a:ext uri="{9D8B030D-6E8A-4147-A177-3AD203B41FA5}">
                      <a16:colId xmlns:a16="http://schemas.microsoft.com/office/drawing/2014/main" val="20000"/>
                    </a:ext>
                  </a:extLst>
                </a:gridCol>
                <a:gridCol w="3136392">
                  <a:extLst>
                    <a:ext uri="{9D8B030D-6E8A-4147-A177-3AD203B41FA5}">
                      <a16:colId xmlns:a16="http://schemas.microsoft.com/office/drawing/2014/main" val="20001"/>
                    </a:ext>
                  </a:extLst>
                </a:gridCol>
              </a:tblGrid>
              <a:tr h="384048">
                <a:tc>
                  <a:txBody>
                    <a:bodyPr/>
                    <a:lstStyle/>
                    <a:p>
                      <a:pPr marL="0" indent="0">
                        <a:buNone/>
                      </a:pPr>
                      <a:r>
                        <a:rPr lang="en-US" sz="1250" b="1" kern="0" spc="120" dirty="0">
                          <a:solidFill>
                            <a:srgbClr val="C9B394"/>
                          </a:solidFill>
                          <a:latin typeface="Georgia" pitchFamily="34" charset="0"/>
                          <a:ea typeface="Georgia" pitchFamily="34" charset="-122"/>
                          <a:cs typeface="Georgia" pitchFamily="34" charset="-120"/>
                        </a:rPr>
                        <a:t>Date</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50" b="1" kern="0" spc="120" dirty="0">
                          <a:solidFill>
                            <a:srgbClr val="C9B394"/>
                          </a:solidFill>
                          <a:latin typeface="Georgia" pitchFamily="34" charset="0"/>
                          <a:ea typeface="Georgia" pitchFamily="34" charset="-122"/>
                          <a:cs typeface="Georgia" pitchFamily="34" charset="-120"/>
                        </a:rPr>
                        <a:t>Duty</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Fri 9 Oct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RPEYC Thistle Cup</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Sat 10 Oct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CC Inshore Summer Series R3</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Sat 17 Oct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Kirribilli finish</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Fri 13 Nov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RPEYC E30 Regatta</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Sat 14 Nov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Kirribilli finish</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5"/>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Sat 19 Dec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Kirribilli finish</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27" name="Table 1"/>
          <p:cNvGraphicFramePr>
            <a:graphicFrameLocks noGrp="1"/>
          </p:cNvGraphicFramePr>
          <p:nvPr>
            <p:extLst>
              <p:ext uri="{D42A27DB-BD31-4B8C-83A1-F6EECF244321}">
                <p14:modId xmlns:p14="http://schemas.microsoft.com/office/powerpoint/2010/main" val="1579011935"/>
              </p:ext>
            </p:extLst>
          </p:nvPr>
        </p:nvGraphicFramePr>
        <p:xfrm>
          <a:off x="6309360" y="1810512"/>
          <a:ext cx="5102352" cy="2688336"/>
        </p:xfrm>
        <a:graphic>
          <a:graphicData uri="http://schemas.openxmlformats.org/drawingml/2006/table">
            <a:tbl>
              <a:tblPr/>
              <a:tblGrid>
                <a:gridCol w="1965960">
                  <a:extLst>
                    <a:ext uri="{9D8B030D-6E8A-4147-A177-3AD203B41FA5}">
                      <a16:colId xmlns:a16="http://schemas.microsoft.com/office/drawing/2014/main" val="20000"/>
                    </a:ext>
                  </a:extLst>
                </a:gridCol>
                <a:gridCol w="3136392">
                  <a:extLst>
                    <a:ext uri="{9D8B030D-6E8A-4147-A177-3AD203B41FA5}">
                      <a16:colId xmlns:a16="http://schemas.microsoft.com/office/drawing/2014/main" val="20001"/>
                    </a:ext>
                  </a:extLst>
                </a:gridCol>
              </a:tblGrid>
              <a:tr h="384048">
                <a:tc>
                  <a:txBody>
                    <a:bodyPr/>
                    <a:lstStyle/>
                    <a:p>
                      <a:pPr marL="0" indent="0">
                        <a:buNone/>
                      </a:pPr>
                      <a:r>
                        <a:rPr lang="en-US" sz="1250" b="1" kern="0" spc="120" dirty="0">
                          <a:solidFill>
                            <a:srgbClr val="C9B394"/>
                          </a:solidFill>
                          <a:latin typeface="Georgia" pitchFamily="34" charset="0"/>
                          <a:ea typeface="Georgia" pitchFamily="34" charset="-122"/>
                          <a:cs typeface="Georgia" pitchFamily="34" charset="-120"/>
                        </a:rPr>
                        <a:t>Date</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50" b="1" kern="0" spc="120" dirty="0">
                          <a:solidFill>
                            <a:srgbClr val="C9B394"/>
                          </a:solidFill>
                          <a:latin typeface="Georgia" pitchFamily="34" charset="0"/>
                          <a:ea typeface="Georgia" pitchFamily="34" charset="-122"/>
                          <a:cs typeface="Georgia" pitchFamily="34" charset="-120"/>
                        </a:rPr>
                        <a:t>Duty</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Sat 13 Feb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RPEYC race</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Sat 13 Mar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Kirribilli finish, John Muston Cup</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Sat 20 Mar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CC Inshore Summer Series R10</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Sat 15 May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CC Winter Series R3</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Sat 19 Jun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CC Winter Series R6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5"/>
                  </a:ext>
                </a:extLst>
              </a:tr>
              <a:tr h="384048">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Sat 10 Jul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dirty="0">
                          <a:solidFill>
                            <a:srgbClr val="22262F"/>
                          </a:solidFill>
                          <a:latin typeface="Georgia" pitchFamily="34" charset="0"/>
                          <a:ea typeface="Georgia" pitchFamily="34" charset="-122"/>
                          <a:cs typeface="Georgia" pitchFamily="34" charset="-120"/>
                        </a:rPr>
                        <a:t>CC Winter Series R9</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1" name="Shape 6"/>
          <p:cNvSpPr/>
          <p:nvPr/>
        </p:nvSpPr>
        <p:spPr>
          <a:xfrm>
            <a:off x="777240" y="4718304"/>
            <a:ext cx="10637215" cy="1298448"/>
          </a:xfrm>
          <a:prstGeom prst="rect">
            <a:avLst/>
          </a:prstGeom>
          <a:solidFill>
            <a:srgbClr val="161B2C"/>
          </a:solidFill>
          <a:ln/>
        </p:spPr>
        <p:txBody>
          <a:bodyPr/>
          <a:lstStyle/>
          <a:p>
            <a:endParaRPr lang="en-AU"/>
          </a:p>
        </p:txBody>
      </p:sp>
      <p:sp>
        <p:nvSpPr>
          <p:cNvPr id="12" name="Text 7"/>
          <p:cNvSpPr/>
          <p:nvPr/>
        </p:nvSpPr>
        <p:spPr>
          <a:xfrm>
            <a:off x="1124712" y="4718304"/>
            <a:ext cx="9942271" cy="1298448"/>
          </a:xfrm>
          <a:prstGeom prst="rect">
            <a:avLst/>
          </a:prstGeom>
          <a:noFill/>
          <a:ln/>
        </p:spPr>
        <p:txBody>
          <a:bodyPr wrap="square" lIns="0" tIns="0" rIns="0" bIns="0" rtlCol="0" anchor="ctr"/>
          <a:lstStyle/>
          <a:p>
            <a:pPr marL="0" indent="0" algn="l">
              <a:lnSpc>
                <a:spcPts val="2059"/>
              </a:lnSpc>
              <a:buNone/>
            </a:pPr>
            <a:r>
              <a:rPr lang="en-US" sz="1450" dirty="0">
                <a:solidFill>
                  <a:srgbClr val="E6E8ED"/>
                </a:solidFill>
                <a:latin typeface="Georgia" pitchFamily="34" charset="0"/>
                <a:ea typeface="Georgia" pitchFamily="34" charset="-122"/>
                <a:cs typeface="Georgia" pitchFamily="34" charset="-120"/>
              </a:rPr>
              <a:t>Twelve race days. Roughly forty volunteer positions to fill.</a:t>
            </a:r>
            <a:endParaRPr lang="en-US" sz="1450" dirty="0"/>
          </a:p>
          <a:p>
            <a:pPr marL="0" indent="0" algn="l">
              <a:lnSpc>
                <a:spcPts val="2059"/>
              </a:lnSpc>
              <a:buNone/>
            </a:pPr>
            <a:endParaRPr lang="en-US" sz="1450" dirty="0"/>
          </a:p>
          <a:p>
            <a:pPr marL="0" indent="0" algn="l">
              <a:lnSpc>
                <a:spcPts val="2059"/>
              </a:lnSpc>
              <a:buNone/>
            </a:pPr>
            <a:r>
              <a:rPr lang="en-US" sz="1450" dirty="0">
                <a:solidFill>
                  <a:srgbClr val="E6E8ED"/>
                </a:solidFill>
                <a:latin typeface="Georgia" pitchFamily="34" charset="0"/>
                <a:ea typeface="Georgia" pitchFamily="34" charset="-122"/>
                <a:cs typeface="Georgia" pitchFamily="34" charset="-120"/>
              </a:rPr>
              <a:t>If every boat in the fleet supplied one person for one duty, the roster would be full before the season starts. Register your interest with the Secretary tonight.</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61B2C"/>
        </a:solidFill>
        <a:effectLst/>
      </p:bgPr>
    </p:bg>
    <p:spTree>
      <p:nvGrpSpPr>
        <p:cNvPr id="1" name=""/>
        <p:cNvGrpSpPr/>
        <p:nvPr/>
      </p:nvGrpSpPr>
      <p:grpSpPr>
        <a:xfrm>
          <a:off x="0" y="0"/>
          <a:ext cx="0" cy="0"/>
          <a:chOff x="0" y="0"/>
          <a:chExt cx="0" cy="0"/>
        </a:xfrm>
      </p:grpSpPr>
      <p:pic>
        <p:nvPicPr>
          <p:cNvPr id="2" name="Image 0" descr="assets/crest_white.png"/>
          <p:cNvPicPr>
            <a:picLocks noChangeAspect="1"/>
          </p:cNvPicPr>
          <p:nvPr/>
        </p:nvPicPr>
        <p:blipFill>
          <a:blip r:embed="rId3"/>
          <a:stretch>
            <a:fillRect/>
          </a:stretch>
        </p:blipFill>
        <p:spPr>
          <a:xfrm>
            <a:off x="960120" y="1481328"/>
            <a:ext cx="1060704" cy="1216152"/>
          </a:xfrm>
          <a:prstGeom prst="rect">
            <a:avLst/>
          </a:prstGeom>
        </p:spPr>
      </p:pic>
      <p:sp>
        <p:nvSpPr>
          <p:cNvPr id="3" name="Text 0"/>
          <p:cNvSpPr/>
          <p:nvPr/>
        </p:nvSpPr>
        <p:spPr>
          <a:xfrm>
            <a:off x="960120" y="2926080"/>
            <a:ext cx="7498080" cy="256032"/>
          </a:xfrm>
          <a:prstGeom prst="rect">
            <a:avLst/>
          </a:prstGeom>
          <a:noFill/>
          <a:ln/>
        </p:spPr>
        <p:txBody>
          <a:bodyPr wrap="square" lIns="0" tIns="0" rIns="0" bIns="0" rtlCol="0" anchor="ctr"/>
          <a:lstStyle/>
          <a:p>
            <a:pPr marL="0" indent="0">
              <a:buNone/>
            </a:pPr>
            <a:r>
              <a:rPr lang="en-US" sz="1200" b="1" kern="0" spc="340" dirty="0">
                <a:solidFill>
                  <a:srgbClr val="AB9166"/>
                </a:solidFill>
                <a:latin typeface="Georgia" pitchFamily="34" charset="0"/>
                <a:ea typeface="Georgia" pitchFamily="34" charset="-122"/>
                <a:cs typeface="Georgia" pitchFamily="34" charset="-120"/>
              </a:rPr>
              <a:t>PART TWO</a:t>
            </a:r>
            <a:endParaRPr lang="en-US" sz="1200" dirty="0"/>
          </a:p>
        </p:txBody>
      </p:sp>
      <p:sp>
        <p:nvSpPr>
          <p:cNvPr id="4" name="Text 1"/>
          <p:cNvSpPr/>
          <p:nvPr/>
        </p:nvSpPr>
        <p:spPr>
          <a:xfrm>
            <a:off x="960120" y="3218688"/>
            <a:ext cx="8686800" cy="841248"/>
          </a:xfrm>
          <a:prstGeom prst="rect">
            <a:avLst/>
          </a:prstGeom>
          <a:noFill/>
          <a:ln/>
        </p:spPr>
        <p:txBody>
          <a:bodyPr wrap="square" lIns="0" tIns="0" rIns="0" bIns="0" rtlCol="0" anchor="ctr"/>
          <a:lstStyle/>
          <a:p>
            <a:pPr marL="0" indent="0">
              <a:buNone/>
            </a:pPr>
            <a:r>
              <a:rPr lang="en-US" sz="4000" b="1" dirty="0">
                <a:solidFill>
                  <a:srgbClr val="FFFFFF"/>
                </a:solidFill>
                <a:latin typeface="Georgia" pitchFamily="34" charset="0"/>
                <a:ea typeface="Georgia" pitchFamily="34" charset="-122"/>
                <a:cs typeface="Georgia" pitchFamily="34" charset="-120"/>
              </a:rPr>
              <a:t>Entering and racing</a:t>
            </a:r>
            <a:endParaRPr lang="en-US" sz="4000" dirty="0"/>
          </a:p>
        </p:txBody>
      </p:sp>
      <p:sp>
        <p:nvSpPr>
          <p:cNvPr id="5" name="Text 2"/>
          <p:cNvSpPr/>
          <p:nvPr/>
        </p:nvSpPr>
        <p:spPr>
          <a:xfrm>
            <a:off x="960120" y="4133088"/>
            <a:ext cx="7863840" cy="502920"/>
          </a:xfrm>
          <a:prstGeom prst="rect">
            <a:avLst/>
          </a:prstGeom>
          <a:noFill/>
          <a:ln/>
        </p:spPr>
        <p:txBody>
          <a:bodyPr wrap="square" lIns="0" tIns="0" rIns="0" bIns="0" rtlCol="0" anchor="ctr"/>
          <a:lstStyle/>
          <a:p>
            <a:pPr marL="0" indent="0">
              <a:lnSpc>
                <a:spcPts val="2200"/>
              </a:lnSpc>
              <a:buNone/>
            </a:pPr>
            <a:r>
              <a:rPr lang="en-US" sz="1650" i="1" dirty="0">
                <a:solidFill>
                  <a:srgbClr val="BFC4D1"/>
                </a:solidFill>
                <a:latin typeface="Georgia" pitchFamily="34" charset="0"/>
                <a:ea typeface="Georgia" pitchFamily="34" charset="-122"/>
                <a:cs typeface="Georgia" pitchFamily="34" charset="-120"/>
              </a:rPr>
              <a:t>Entries, race documents, scoring and the starting sequence</a:t>
            </a:r>
            <a:endParaRPr lang="en-US" sz="1650" dirty="0"/>
          </a:p>
        </p:txBody>
      </p:sp>
      <p:sp>
        <p:nvSpPr>
          <p:cNvPr id="6" name="Text 3"/>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78809A"/>
                </a:solidFill>
                <a:latin typeface="Georgia" pitchFamily="34" charset="0"/>
                <a:ea typeface="Georgia" pitchFamily="34" charset="-122"/>
                <a:cs typeface="Georgia" pitchFamily="34" charset="-120"/>
              </a:rPr>
              <a:t>Royal Prince Edward Yacht Club</a:t>
            </a:r>
            <a:endParaRPr lang="en-US" sz="1000" dirty="0"/>
          </a:p>
        </p:txBody>
      </p:sp>
      <p:sp>
        <p:nvSpPr>
          <p:cNvPr id="7" name="Text 4"/>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78809A"/>
                </a:solidFill>
                <a:latin typeface="Georgia" pitchFamily="34" charset="0"/>
                <a:ea typeface="Georgia" pitchFamily="34" charset="-122"/>
                <a:cs typeface="Georgia" pitchFamily="34" charset="-120"/>
              </a:rPr>
              <a:t>Skippers' Briefing 2026 to 2027</a:t>
            </a:r>
            <a:endParaRPr lang="en-US" sz="1000" dirty="0"/>
          </a:p>
        </p:txBody>
      </p:sp>
      <p:sp>
        <p:nvSpPr>
          <p:cNvPr id="8" name="Text 5"/>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78809A"/>
                </a:solidFill>
                <a:latin typeface="Georgia" pitchFamily="34" charset="0"/>
                <a:ea typeface="Georgia" pitchFamily="34" charset="-122"/>
                <a:cs typeface="Georgia"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ENTRIES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Entering through SailSys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15</a:t>
            </a:r>
            <a:endParaRPr lang="en-US" sz="1000" dirty="0"/>
          </a:p>
        </p:txBody>
      </p:sp>
      <p:sp>
        <p:nvSpPr>
          <p:cNvPr id="8" name="Shape 5"/>
          <p:cNvSpPr/>
          <p:nvPr/>
        </p:nvSpPr>
        <p:spPr>
          <a:xfrm>
            <a:off x="777240" y="1536192"/>
            <a:ext cx="10637215" cy="0"/>
          </a:xfrm>
          <a:prstGeom prst="line">
            <a:avLst/>
          </a:prstGeom>
          <a:noFill/>
          <a:ln w="12700">
            <a:solidFill>
              <a:srgbClr val="161B2C"/>
            </a:solidFill>
            <a:prstDash val="solid"/>
          </a:ln>
        </p:spPr>
        <p:txBody>
          <a:bodyPr/>
          <a:lstStyle/>
          <a:p>
            <a:endParaRPr lang="en-AU"/>
          </a:p>
        </p:txBody>
      </p:sp>
      <p:sp>
        <p:nvSpPr>
          <p:cNvPr id="9" name="Text 6"/>
          <p:cNvSpPr/>
          <p:nvPr/>
        </p:nvSpPr>
        <p:spPr>
          <a:xfrm>
            <a:off x="777240" y="1664208"/>
            <a:ext cx="548640" cy="329184"/>
          </a:xfrm>
          <a:prstGeom prst="rect">
            <a:avLst/>
          </a:prstGeom>
          <a:noFill/>
          <a:ln/>
        </p:spPr>
        <p:txBody>
          <a:bodyPr wrap="square" lIns="0" tIns="0" rIns="0" bIns="0" rtlCol="0" anchor="ctr"/>
          <a:lstStyle/>
          <a:p>
            <a:pPr marL="0" indent="0" algn="r">
              <a:buNone/>
            </a:pPr>
            <a:r>
              <a:rPr lang="en-US" sz="1400" b="1" dirty="0">
                <a:solidFill>
                  <a:srgbClr val="AB9166"/>
                </a:solidFill>
                <a:latin typeface="Georgia" pitchFamily="34" charset="0"/>
                <a:ea typeface="Georgia" pitchFamily="34" charset="-122"/>
                <a:cs typeface="Georgia" pitchFamily="34" charset="-120"/>
              </a:rPr>
              <a:t>I</a:t>
            </a:r>
            <a:endParaRPr lang="en-US" sz="1400" dirty="0"/>
          </a:p>
        </p:txBody>
      </p:sp>
      <p:sp>
        <p:nvSpPr>
          <p:cNvPr id="10" name="Text 7"/>
          <p:cNvSpPr/>
          <p:nvPr/>
        </p:nvSpPr>
        <p:spPr>
          <a:xfrm>
            <a:off x="1600200" y="1664208"/>
            <a:ext cx="3017520" cy="329184"/>
          </a:xfrm>
          <a:prstGeom prst="rect">
            <a:avLst/>
          </a:prstGeom>
          <a:noFill/>
          <a:ln/>
        </p:spPr>
        <p:txBody>
          <a:bodyPr wrap="square" lIns="0" tIns="0" rIns="0" bIns="0" rtlCol="0" anchor="ctr"/>
          <a:lstStyle/>
          <a:p>
            <a:pPr marL="0" indent="0">
              <a:buNone/>
            </a:pPr>
            <a:r>
              <a:rPr lang="en-US" sz="1650" b="1" dirty="0">
                <a:solidFill>
                  <a:srgbClr val="161B2C"/>
                </a:solidFill>
                <a:latin typeface="Georgia" pitchFamily="34" charset="0"/>
                <a:ea typeface="Georgia" pitchFamily="34" charset="-122"/>
                <a:cs typeface="Georgia" pitchFamily="34" charset="-120"/>
              </a:rPr>
              <a:t>Check your boat profile</a:t>
            </a:r>
            <a:endParaRPr lang="en-US" sz="1650" dirty="0"/>
          </a:p>
        </p:txBody>
      </p:sp>
      <p:sp>
        <p:nvSpPr>
          <p:cNvPr id="11" name="Text 8"/>
          <p:cNvSpPr/>
          <p:nvPr/>
        </p:nvSpPr>
        <p:spPr>
          <a:xfrm>
            <a:off x="4846320" y="1645920"/>
            <a:ext cx="6537960" cy="786384"/>
          </a:xfrm>
          <a:prstGeom prst="rect">
            <a:avLst/>
          </a:prstGeom>
          <a:noFill/>
          <a:ln/>
        </p:spPr>
        <p:txBody>
          <a:bodyPr wrap="square" lIns="0" tIns="0" rIns="0" bIns="0" rtlCol="0" anchor="t"/>
          <a:lstStyle/>
          <a:p>
            <a:pPr marL="0" indent="0">
              <a:lnSpc>
                <a:spcPts val="1800"/>
              </a:lnSpc>
              <a:buNone/>
            </a:pPr>
            <a:r>
              <a:rPr lang="en-US" sz="1400" dirty="0">
                <a:solidFill>
                  <a:srgbClr val="22262F"/>
                </a:solidFill>
                <a:latin typeface="Georgia" pitchFamily="34" charset="0"/>
                <a:ea typeface="Georgia" pitchFamily="34" charset="-122"/>
                <a:cs typeface="Georgia" pitchFamily="34" charset="-120"/>
              </a:rPr>
              <a:t>If you have entered an RPEYC series, or a series at another Sydney club, your boat is already in the SailSys register. If not, create a boat profile first.</a:t>
            </a:r>
            <a:endParaRPr lang="en-US" sz="1400" dirty="0"/>
          </a:p>
        </p:txBody>
      </p:sp>
      <p:sp>
        <p:nvSpPr>
          <p:cNvPr id="12" name="Shape 9"/>
          <p:cNvSpPr/>
          <p:nvPr/>
        </p:nvSpPr>
        <p:spPr>
          <a:xfrm>
            <a:off x="777240" y="2468880"/>
            <a:ext cx="10637215" cy="0"/>
          </a:xfrm>
          <a:prstGeom prst="line">
            <a:avLst/>
          </a:prstGeom>
          <a:noFill/>
          <a:ln w="9525">
            <a:solidFill>
              <a:srgbClr val="E2E5EB"/>
            </a:solidFill>
            <a:prstDash val="solid"/>
          </a:ln>
        </p:spPr>
        <p:txBody>
          <a:bodyPr/>
          <a:lstStyle/>
          <a:p>
            <a:endParaRPr lang="en-AU"/>
          </a:p>
        </p:txBody>
      </p:sp>
      <p:sp>
        <p:nvSpPr>
          <p:cNvPr id="13" name="Text 10"/>
          <p:cNvSpPr/>
          <p:nvPr/>
        </p:nvSpPr>
        <p:spPr>
          <a:xfrm>
            <a:off x="777240" y="2596896"/>
            <a:ext cx="548640" cy="329184"/>
          </a:xfrm>
          <a:prstGeom prst="rect">
            <a:avLst/>
          </a:prstGeom>
          <a:noFill/>
          <a:ln/>
        </p:spPr>
        <p:txBody>
          <a:bodyPr wrap="square" lIns="0" tIns="0" rIns="0" bIns="0" rtlCol="0" anchor="ctr"/>
          <a:lstStyle/>
          <a:p>
            <a:pPr marL="0" indent="0" algn="r">
              <a:buNone/>
            </a:pPr>
            <a:r>
              <a:rPr lang="en-US" sz="1400" b="1" dirty="0">
                <a:solidFill>
                  <a:srgbClr val="AB9166"/>
                </a:solidFill>
                <a:latin typeface="Georgia" pitchFamily="34" charset="0"/>
                <a:ea typeface="Georgia" pitchFamily="34" charset="-122"/>
                <a:cs typeface="Georgia" pitchFamily="34" charset="-120"/>
              </a:rPr>
              <a:t>II</a:t>
            </a:r>
            <a:endParaRPr lang="en-US" sz="1400" dirty="0"/>
          </a:p>
        </p:txBody>
      </p:sp>
      <p:sp>
        <p:nvSpPr>
          <p:cNvPr id="14" name="Text 11"/>
          <p:cNvSpPr/>
          <p:nvPr/>
        </p:nvSpPr>
        <p:spPr>
          <a:xfrm>
            <a:off x="1600200" y="2596896"/>
            <a:ext cx="3017520" cy="329184"/>
          </a:xfrm>
          <a:prstGeom prst="rect">
            <a:avLst/>
          </a:prstGeom>
          <a:noFill/>
          <a:ln/>
        </p:spPr>
        <p:txBody>
          <a:bodyPr wrap="square" lIns="0" tIns="0" rIns="0" bIns="0" rtlCol="0" anchor="ctr"/>
          <a:lstStyle/>
          <a:p>
            <a:pPr marL="0" indent="0">
              <a:buNone/>
            </a:pPr>
            <a:r>
              <a:rPr lang="en-US" sz="1650" b="1" dirty="0">
                <a:solidFill>
                  <a:srgbClr val="161B2C"/>
                </a:solidFill>
                <a:latin typeface="Georgia" pitchFamily="34" charset="0"/>
                <a:ea typeface="Georgia" pitchFamily="34" charset="-122"/>
                <a:cs typeface="Georgia" pitchFamily="34" charset="-120"/>
              </a:rPr>
              <a:t>Choose series or casual</a:t>
            </a:r>
            <a:endParaRPr lang="en-US" sz="1650" dirty="0"/>
          </a:p>
        </p:txBody>
      </p:sp>
      <p:sp>
        <p:nvSpPr>
          <p:cNvPr id="15" name="Text 12"/>
          <p:cNvSpPr/>
          <p:nvPr/>
        </p:nvSpPr>
        <p:spPr>
          <a:xfrm>
            <a:off x="4846320" y="2578608"/>
            <a:ext cx="6537960" cy="786384"/>
          </a:xfrm>
          <a:prstGeom prst="rect">
            <a:avLst/>
          </a:prstGeom>
          <a:noFill/>
          <a:ln/>
        </p:spPr>
        <p:txBody>
          <a:bodyPr wrap="square" lIns="0" tIns="0" rIns="0" bIns="0" rtlCol="0" anchor="t"/>
          <a:lstStyle/>
          <a:p>
            <a:pPr marL="0" indent="0">
              <a:lnSpc>
                <a:spcPts val="1800"/>
              </a:lnSpc>
              <a:buNone/>
            </a:pPr>
            <a:r>
              <a:rPr lang="en-US" sz="1400" dirty="0">
                <a:solidFill>
                  <a:srgbClr val="22262F"/>
                </a:solidFill>
                <a:latin typeface="Georgia" pitchFamily="34" charset="0"/>
                <a:ea typeface="Georgia" pitchFamily="34" charset="-122"/>
                <a:cs typeface="Georgia" pitchFamily="34" charset="-120"/>
              </a:rPr>
              <a:t>Enter for the full series, or as a casual entry for a single race. Casual entries are welcome in every series we run.</a:t>
            </a:r>
            <a:endParaRPr lang="en-US" sz="1400" dirty="0"/>
          </a:p>
        </p:txBody>
      </p:sp>
      <p:sp>
        <p:nvSpPr>
          <p:cNvPr id="16" name="Shape 13"/>
          <p:cNvSpPr/>
          <p:nvPr/>
        </p:nvSpPr>
        <p:spPr>
          <a:xfrm>
            <a:off x="777240" y="3401568"/>
            <a:ext cx="10637215" cy="0"/>
          </a:xfrm>
          <a:prstGeom prst="line">
            <a:avLst/>
          </a:prstGeom>
          <a:noFill/>
          <a:ln w="9525">
            <a:solidFill>
              <a:srgbClr val="E2E5EB"/>
            </a:solidFill>
            <a:prstDash val="solid"/>
          </a:ln>
        </p:spPr>
        <p:txBody>
          <a:bodyPr/>
          <a:lstStyle/>
          <a:p>
            <a:endParaRPr lang="en-AU"/>
          </a:p>
        </p:txBody>
      </p:sp>
      <p:sp>
        <p:nvSpPr>
          <p:cNvPr id="17" name="Text 14"/>
          <p:cNvSpPr/>
          <p:nvPr/>
        </p:nvSpPr>
        <p:spPr>
          <a:xfrm>
            <a:off x="777240" y="3529584"/>
            <a:ext cx="548640" cy="329184"/>
          </a:xfrm>
          <a:prstGeom prst="rect">
            <a:avLst/>
          </a:prstGeom>
          <a:noFill/>
          <a:ln/>
        </p:spPr>
        <p:txBody>
          <a:bodyPr wrap="square" lIns="0" tIns="0" rIns="0" bIns="0" rtlCol="0" anchor="ctr"/>
          <a:lstStyle/>
          <a:p>
            <a:pPr marL="0" indent="0" algn="r">
              <a:buNone/>
            </a:pPr>
            <a:r>
              <a:rPr lang="en-US" sz="1400" b="1" dirty="0">
                <a:solidFill>
                  <a:srgbClr val="AB9166"/>
                </a:solidFill>
                <a:latin typeface="Georgia" pitchFamily="34" charset="0"/>
                <a:ea typeface="Georgia" pitchFamily="34" charset="-122"/>
                <a:cs typeface="Georgia" pitchFamily="34" charset="-120"/>
              </a:rPr>
              <a:t>III</a:t>
            </a:r>
            <a:endParaRPr lang="en-US" sz="1400" dirty="0"/>
          </a:p>
        </p:txBody>
      </p:sp>
      <p:sp>
        <p:nvSpPr>
          <p:cNvPr id="18" name="Text 15"/>
          <p:cNvSpPr/>
          <p:nvPr/>
        </p:nvSpPr>
        <p:spPr>
          <a:xfrm>
            <a:off x="1600200" y="3529584"/>
            <a:ext cx="3017520" cy="329184"/>
          </a:xfrm>
          <a:prstGeom prst="rect">
            <a:avLst/>
          </a:prstGeom>
          <a:noFill/>
          <a:ln/>
        </p:spPr>
        <p:txBody>
          <a:bodyPr wrap="square" lIns="0" tIns="0" rIns="0" bIns="0" rtlCol="0" anchor="ctr"/>
          <a:lstStyle/>
          <a:p>
            <a:pPr marL="0" indent="0">
              <a:buNone/>
            </a:pPr>
            <a:r>
              <a:rPr lang="en-US" sz="1650" b="1" dirty="0">
                <a:solidFill>
                  <a:srgbClr val="161B2C"/>
                </a:solidFill>
                <a:latin typeface="Georgia" pitchFamily="34" charset="0"/>
                <a:ea typeface="Georgia" pitchFamily="34" charset="-122"/>
                <a:cs typeface="Georgia" pitchFamily="34" charset="-120"/>
              </a:rPr>
              <a:t>Pay online</a:t>
            </a:r>
            <a:endParaRPr lang="en-US" sz="1650" dirty="0"/>
          </a:p>
        </p:txBody>
      </p:sp>
      <p:sp>
        <p:nvSpPr>
          <p:cNvPr id="19" name="Text 16"/>
          <p:cNvSpPr/>
          <p:nvPr/>
        </p:nvSpPr>
        <p:spPr>
          <a:xfrm>
            <a:off x="4846320" y="3511296"/>
            <a:ext cx="6537960" cy="786384"/>
          </a:xfrm>
          <a:prstGeom prst="rect">
            <a:avLst/>
          </a:prstGeom>
          <a:noFill/>
          <a:ln/>
        </p:spPr>
        <p:txBody>
          <a:bodyPr wrap="square" lIns="0" tIns="0" rIns="0" bIns="0" rtlCol="0" anchor="t"/>
          <a:lstStyle/>
          <a:p>
            <a:pPr marL="0" indent="0">
              <a:lnSpc>
                <a:spcPts val="1800"/>
              </a:lnSpc>
              <a:buNone/>
            </a:pPr>
            <a:r>
              <a:rPr lang="en-US" sz="1400" dirty="0">
                <a:solidFill>
                  <a:srgbClr val="22262F"/>
                </a:solidFill>
                <a:latin typeface="Georgia" pitchFamily="34" charset="0"/>
                <a:ea typeface="Georgia" pitchFamily="34" charset="-122"/>
                <a:cs typeface="Georgia" pitchFamily="34" charset="-120"/>
              </a:rPr>
              <a:t>Payment is by credit card at the time of entry. Your entry is not accepted until the payment clears.</a:t>
            </a:r>
            <a:endParaRPr lang="en-US" sz="1400" dirty="0"/>
          </a:p>
        </p:txBody>
      </p:sp>
      <p:sp>
        <p:nvSpPr>
          <p:cNvPr id="20" name="Shape 17"/>
          <p:cNvSpPr/>
          <p:nvPr/>
        </p:nvSpPr>
        <p:spPr>
          <a:xfrm>
            <a:off x="777240" y="4334256"/>
            <a:ext cx="10637215" cy="0"/>
          </a:xfrm>
          <a:prstGeom prst="line">
            <a:avLst/>
          </a:prstGeom>
          <a:noFill/>
          <a:ln w="9525">
            <a:solidFill>
              <a:srgbClr val="E2E5EB"/>
            </a:solidFill>
            <a:prstDash val="solid"/>
          </a:ln>
        </p:spPr>
        <p:txBody>
          <a:bodyPr/>
          <a:lstStyle/>
          <a:p>
            <a:endParaRPr lang="en-AU"/>
          </a:p>
        </p:txBody>
      </p:sp>
      <p:sp>
        <p:nvSpPr>
          <p:cNvPr id="21" name="Text 18"/>
          <p:cNvSpPr/>
          <p:nvPr/>
        </p:nvSpPr>
        <p:spPr>
          <a:xfrm>
            <a:off x="777240" y="4462272"/>
            <a:ext cx="548640" cy="329184"/>
          </a:xfrm>
          <a:prstGeom prst="rect">
            <a:avLst/>
          </a:prstGeom>
          <a:noFill/>
          <a:ln/>
        </p:spPr>
        <p:txBody>
          <a:bodyPr wrap="square" lIns="0" tIns="0" rIns="0" bIns="0" rtlCol="0" anchor="ctr"/>
          <a:lstStyle/>
          <a:p>
            <a:pPr marL="0" indent="0" algn="r">
              <a:buNone/>
            </a:pPr>
            <a:r>
              <a:rPr lang="en-US" sz="1400" b="1" dirty="0">
                <a:solidFill>
                  <a:srgbClr val="AB9166"/>
                </a:solidFill>
                <a:latin typeface="Georgia" pitchFamily="34" charset="0"/>
                <a:ea typeface="Georgia" pitchFamily="34" charset="-122"/>
                <a:cs typeface="Georgia" pitchFamily="34" charset="-120"/>
              </a:rPr>
              <a:t>IV</a:t>
            </a:r>
            <a:endParaRPr lang="en-US" sz="1400" dirty="0"/>
          </a:p>
        </p:txBody>
      </p:sp>
      <p:sp>
        <p:nvSpPr>
          <p:cNvPr id="22" name="Text 19"/>
          <p:cNvSpPr/>
          <p:nvPr/>
        </p:nvSpPr>
        <p:spPr>
          <a:xfrm>
            <a:off x="1600200" y="4462272"/>
            <a:ext cx="3017520" cy="329184"/>
          </a:xfrm>
          <a:prstGeom prst="rect">
            <a:avLst/>
          </a:prstGeom>
          <a:noFill/>
          <a:ln/>
        </p:spPr>
        <p:txBody>
          <a:bodyPr wrap="square" lIns="0" tIns="0" rIns="0" bIns="0" rtlCol="0" anchor="ctr"/>
          <a:lstStyle/>
          <a:p>
            <a:pPr marL="0" indent="0">
              <a:buNone/>
            </a:pPr>
            <a:r>
              <a:rPr lang="en-US" sz="1650" b="1" dirty="0">
                <a:solidFill>
                  <a:srgbClr val="161B2C"/>
                </a:solidFill>
                <a:latin typeface="Georgia" pitchFamily="34" charset="0"/>
                <a:ea typeface="Georgia" pitchFamily="34" charset="-122"/>
                <a:cs typeface="Georgia" pitchFamily="34" charset="-120"/>
              </a:rPr>
              <a:t>Upload compliance documents</a:t>
            </a:r>
            <a:endParaRPr lang="en-US" sz="1650" dirty="0"/>
          </a:p>
        </p:txBody>
      </p:sp>
      <p:sp>
        <p:nvSpPr>
          <p:cNvPr id="23" name="Text 20"/>
          <p:cNvSpPr/>
          <p:nvPr/>
        </p:nvSpPr>
        <p:spPr>
          <a:xfrm>
            <a:off x="4846320" y="4443984"/>
            <a:ext cx="6537960" cy="786384"/>
          </a:xfrm>
          <a:prstGeom prst="rect">
            <a:avLst/>
          </a:prstGeom>
          <a:noFill/>
          <a:ln/>
        </p:spPr>
        <p:txBody>
          <a:bodyPr wrap="square" lIns="0" tIns="0" rIns="0" bIns="0" rtlCol="0" anchor="t"/>
          <a:lstStyle/>
          <a:p>
            <a:pPr marL="0" indent="0">
              <a:lnSpc>
                <a:spcPts val="1800"/>
              </a:lnSpc>
              <a:buNone/>
            </a:pPr>
            <a:r>
              <a:rPr lang="en-US" sz="1400" dirty="0">
                <a:solidFill>
                  <a:srgbClr val="22262F"/>
                </a:solidFill>
                <a:latin typeface="Georgia" pitchFamily="34" charset="0"/>
                <a:ea typeface="Georgia" pitchFamily="34" charset="-122"/>
                <a:cs typeface="Georgia" pitchFamily="34" charset="-120"/>
              </a:rPr>
              <a:t>Load your Category 7 audit form and your certificate of insurance to the Compliance page. Entries without current documents will not be scored.</a:t>
            </a:r>
            <a:endParaRPr lang="en-US" sz="1400" dirty="0"/>
          </a:p>
        </p:txBody>
      </p:sp>
      <p:sp>
        <p:nvSpPr>
          <p:cNvPr id="24" name="Shape 21"/>
          <p:cNvSpPr/>
          <p:nvPr/>
        </p:nvSpPr>
        <p:spPr>
          <a:xfrm>
            <a:off x="777240" y="5266944"/>
            <a:ext cx="10637215" cy="0"/>
          </a:xfrm>
          <a:prstGeom prst="line">
            <a:avLst/>
          </a:prstGeom>
          <a:noFill/>
          <a:ln w="9525">
            <a:solidFill>
              <a:srgbClr val="E2E5EB"/>
            </a:solidFill>
            <a:prstDash val="solid"/>
          </a:ln>
        </p:spPr>
        <p:txBody>
          <a:bodyPr/>
          <a:lstStyle/>
          <a:p>
            <a:endParaRPr lang="en-AU"/>
          </a:p>
        </p:txBody>
      </p:sp>
      <p:sp>
        <p:nvSpPr>
          <p:cNvPr id="25" name="Shape 22"/>
          <p:cNvSpPr/>
          <p:nvPr/>
        </p:nvSpPr>
        <p:spPr>
          <a:xfrm>
            <a:off x="777240" y="5486400"/>
            <a:ext cx="10637215" cy="621792"/>
          </a:xfrm>
          <a:prstGeom prst="rect">
            <a:avLst/>
          </a:prstGeom>
          <a:solidFill>
            <a:srgbClr val="161B2C"/>
          </a:solidFill>
          <a:ln/>
        </p:spPr>
        <p:txBody>
          <a:bodyPr/>
          <a:lstStyle/>
          <a:p>
            <a:endParaRPr lang="en-AU"/>
          </a:p>
        </p:txBody>
      </p:sp>
      <p:sp>
        <p:nvSpPr>
          <p:cNvPr id="26" name="Text 23"/>
          <p:cNvSpPr/>
          <p:nvPr/>
        </p:nvSpPr>
        <p:spPr>
          <a:xfrm>
            <a:off x="1124712" y="5486400"/>
            <a:ext cx="9942271" cy="621792"/>
          </a:xfrm>
          <a:prstGeom prst="rect">
            <a:avLst/>
          </a:prstGeom>
          <a:noFill/>
          <a:ln/>
        </p:spPr>
        <p:txBody>
          <a:bodyPr wrap="square" lIns="0" tIns="0" rIns="0" bIns="0" rtlCol="0" anchor="ctr"/>
          <a:lstStyle/>
          <a:p>
            <a:pPr marL="0" indent="0" algn="ctr">
              <a:lnSpc>
                <a:spcPts val="1917"/>
              </a:lnSpc>
              <a:buNone/>
            </a:pPr>
            <a:r>
              <a:rPr lang="en-US" sz="1350" b="1" dirty="0">
                <a:solidFill>
                  <a:srgbClr val="C9B394"/>
                </a:solidFill>
                <a:latin typeface="Georgia" pitchFamily="34" charset="0"/>
                <a:ea typeface="Georgia" pitchFamily="34" charset="-122"/>
                <a:cs typeface="Georgia" pitchFamily="34" charset="-120"/>
              </a:rPr>
              <a:t>Trouble with an entry?  Contact the Secretary at secretary@rpeyc.com.au</a:t>
            </a:r>
            <a:endParaRPr lang="en-US" sz="13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RACE DOCUMENTS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Notices of Race and Sailing Instructions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16</a:t>
            </a:r>
            <a:endParaRPr lang="en-US" sz="1000" dirty="0"/>
          </a:p>
        </p:txBody>
      </p:sp>
      <p:sp>
        <p:nvSpPr>
          <p:cNvPr id="8" name="Shape 5"/>
          <p:cNvSpPr/>
          <p:nvPr/>
        </p:nvSpPr>
        <p:spPr>
          <a:xfrm>
            <a:off x="777240" y="1499616"/>
            <a:ext cx="10637215" cy="0"/>
          </a:xfrm>
          <a:prstGeom prst="line">
            <a:avLst/>
          </a:prstGeom>
          <a:noFill/>
          <a:ln w="12700">
            <a:solidFill>
              <a:srgbClr val="161B2C"/>
            </a:solidFill>
            <a:prstDash val="solid"/>
          </a:ln>
        </p:spPr>
        <p:txBody>
          <a:bodyPr/>
          <a:lstStyle/>
          <a:p>
            <a:endParaRPr lang="en-AU"/>
          </a:p>
        </p:txBody>
      </p:sp>
      <p:sp>
        <p:nvSpPr>
          <p:cNvPr id="9" name="Text 6"/>
          <p:cNvSpPr/>
          <p:nvPr/>
        </p:nvSpPr>
        <p:spPr>
          <a:xfrm>
            <a:off x="777240" y="1645920"/>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Notice of Race</a:t>
            </a:r>
            <a:endParaRPr lang="en-US" sz="1550" dirty="0"/>
          </a:p>
        </p:txBody>
      </p:sp>
      <p:sp>
        <p:nvSpPr>
          <p:cNvPr id="10" name="Text 7"/>
          <p:cNvSpPr/>
          <p:nvPr/>
        </p:nvSpPr>
        <p:spPr>
          <a:xfrm>
            <a:off x="777240" y="2011680"/>
            <a:ext cx="5126584" cy="12801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Published for every series on the Club website and open for entry now. The NoR sets eligibility, divisions, fees, the scoring system and the number of races that constitute a series.</a:t>
            </a:r>
            <a:endParaRPr lang="en-US" sz="1350" dirty="0"/>
          </a:p>
        </p:txBody>
      </p:sp>
      <p:sp>
        <p:nvSpPr>
          <p:cNvPr id="11" name="Text 8"/>
          <p:cNvSpPr/>
          <p:nvPr/>
        </p:nvSpPr>
        <p:spPr>
          <a:xfrm>
            <a:off x="6287872" y="1645920"/>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Sailing Instructions</a:t>
            </a:r>
            <a:endParaRPr lang="en-US" sz="1550" dirty="0"/>
          </a:p>
        </p:txBody>
      </p:sp>
      <p:sp>
        <p:nvSpPr>
          <p:cNvPr id="12" name="Text 9"/>
          <p:cNvSpPr/>
          <p:nvPr/>
        </p:nvSpPr>
        <p:spPr>
          <a:xfrm>
            <a:off x="6287872" y="2011680"/>
            <a:ext cx="5126584" cy="12801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Posted progressively ahead of each series. The SIs set courses, marks, start and finish lines, time limits, the radio channel and protest time limits.</a:t>
            </a:r>
            <a:endParaRPr lang="en-US" sz="1350" dirty="0"/>
          </a:p>
        </p:txBody>
      </p:sp>
      <p:sp>
        <p:nvSpPr>
          <p:cNvPr id="13" name="Shape 10"/>
          <p:cNvSpPr/>
          <p:nvPr/>
        </p:nvSpPr>
        <p:spPr>
          <a:xfrm>
            <a:off x="777240" y="3401568"/>
            <a:ext cx="10637215" cy="0"/>
          </a:xfrm>
          <a:prstGeom prst="line">
            <a:avLst/>
          </a:prstGeom>
          <a:noFill/>
          <a:ln w="9525">
            <a:solidFill>
              <a:srgbClr val="E2E5EB"/>
            </a:solidFill>
            <a:prstDash val="solid"/>
          </a:ln>
        </p:spPr>
        <p:txBody>
          <a:bodyPr/>
          <a:lstStyle/>
          <a:p>
            <a:endParaRPr lang="en-AU"/>
          </a:p>
        </p:txBody>
      </p:sp>
      <p:sp>
        <p:nvSpPr>
          <p:cNvPr id="14" name="Text 11"/>
          <p:cNvSpPr/>
          <p:nvPr/>
        </p:nvSpPr>
        <p:spPr>
          <a:xfrm>
            <a:off x="777240" y="3566160"/>
            <a:ext cx="10637215" cy="1847088"/>
          </a:xfrm>
          <a:prstGeom prst="rect">
            <a:avLst/>
          </a:prstGeom>
          <a:noFill/>
          <a:ln/>
        </p:spPr>
        <p:txBody>
          <a:bodyPr wrap="square" lIns="0" tIns="0" rIns="0" bIns="0" rtlCol="0" anchor="t"/>
          <a:lstStyle/>
          <a:p>
            <a:pPr marL="215900" indent="-215900">
              <a:lnSpc>
                <a:spcPts val="1809"/>
              </a:lnSpc>
              <a:spcAft>
                <a:spcPts val="800"/>
              </a:spcAft>
              <a:buSzPct val="100000"/>
              <a:buChar char="▪"/>
            </a:pPr>
            <a:r>
              <a:rPr lang="en-US" sz="1350" dirty="0">
                <a:solidFill>
                  <a:srgbClr val="22262F"/>
                </a:solidFill>
                <a:latin typeface="Georgia" pitchFamily="34" charset="0"/>
                <a:ea typeface="Georgia" pitchFamily="34" charset="-122"/>
                <a:cs typeface="Georgia" pitchFamily="34" charset="-120"/>
              </a:rPr>
              <a:t>Amendments and Notices to Competitors are posted to the Official Notice Board on SailSys. Check it before you leave the mooring, every race day.</a:t>
            </a:r>
            <a:endParaRPr lang="en-US" sz="1350" dirty="0"/>
          </a:p>
          <a:p>
            <a:pPr marL="215900" indent="-215900">
              <a:lnSpc>
                <a:spcPts val="1809"/>
              </a:lnSpc>
              <a:spcAft>
                <a:spcPts val="800"/>
              </a:spcAft>
              <a:buSzPct val="100000"/>
              <a:buChar char="▪"/>
            </a:pPr>
            <a:r>
              <a:rPr lang="en-US" sz="1350" dirty="0">
                <a:solidFill>
                  <a:srgbClr val="22262F"/>
                </a:solidFill>
                <a:latin typeface="Georgia" pitchFamily="34" charset="0"/>
                <a:ea typeface="Georgia" pitchFamily="34" charset="-122"/>
                <a:cs typeface="Georgia" pitchFamily="34" charset="-120"/>
              </a:rPr>
              <a:t>Download or print the Sailing Instructions and keep a copy aboard. Do not rely on phone reception on the harbour.</a:t>
            </a:r>
            <a:endParaRPr lang="en-US" sz="1350" dirty="0"/>
          </a:p>
          <a:p>
            <a:pPr marL="215900" indent="-215900">
              <a:lnSpc>
                <a:spcPts val="1809"/>
              </a:lnSpc>
              <a:spcAft>
                <a:spcPts val="800"/>
              </a:spcAft>
              <a:buSzPct val="100000"/>
              <a:buChar char="▪"/>
            </a:pPr>
            <a:r>
              <a:rPr lang="en-US" sz="1350" dirty="0">
                <a:solidFill>
                  <a:srgbClr val="22262F"/>
                </a:solidFill>
                <a:latin typeface="Georgia" pitchFamily="34" charset="0"/>
                <a:ea typeface="Georgia" pitchFamily="34" charset="-122"/>
                <a:cs typeface="Georgia" pitchFamily="34" charset="-120"/>
              </a:rPr>
              <a:t>The 2025 to 2028 Racing Rules of Sailing, with Australian Sailing prescriptions, apply to all racing this season. A number of rule references changed in this edition, so check anything you are quoting from memory.</a:t>
            </a:r>
            <a:endParaRPr lang="en-US" sz="1350" dirty="0"/>
          </a:p>
          <a:p>
            <a:pPr marL="215900" indent="-215900">
              <a:lnSpc>
                <a:spcPts val="1809"/>
              </a:lnSpc>
              <a:spcAft>
                <a:spcPts val="800"/>
              </a:spcAft>
              <a:buSzPct val="100000"/>
              <a:buChar char="▪"/>
            </a:pPr>
            <a:r>
              <a:rPr lang="en-US" sz="1350" dirty="0">
                <a:solidFill>
                  <a:srgbClr val="22262F"/>
                </a:solidFill>
                <a:latin typeface="Georgia" pitchFamily="34" charset="0"/>
                <a:ea typeface="Georgia" pitchFamily="34" charset="-122"/>
                <a:cs typeface="Georgia" pitchFamily="34" charset="-120"/>
              </a:rPr>
              <a:t>If something in a race document is unclear, ask the Secretary before the race rather than protest after it.</a:t>
            </a:r>
            <a:endParaRPr lang="en-US" sz="1350" dirty="0"/>
          </a:p>
        </p:txBody>
      </p:sp>
      <p:sp>
        <p:nvSpPr>
          <p:cNvPr id="15" name="Shape 12"/>
          <p:cNvSpPr/>
          <p:nvPr/>
        </p:nvSpPr>
        <p:spPr>
          <a:xfrm>
            <a:off x="777240" y="5358384"/>
            <a:ext cx="10637215" cy="768096"/>
          </a:xfrm>
          <a:prstGeom prst="rect">
            <a:avLst/>
          </a:prstGeom>
          <a:solidFill>
            <a:srgbClr val="161B2C"/>
          </a:solidFill>
          <a:ln/>
        </p:spPr>
        <p:txBody>
          <a:bodyPr/>
          <a:lstStyle/>
          <a:p>
            <a:endParaRPr lang="en-AU"/>
          </a:p>
        </p:txBody>
      </p:sp>
      <p:sp>
        <p:nvSpPr>
          <p:cNvPr id="16" name="Text 13"/>
          <p:cNvSpPr/>
          <p:nvPr/>
        </p:nvSpPr>
        <p:spPr>
          <a:xfrm>
            <a:off x="1088136" y="5468112"/>
            <a:ext cx="2834640" cy="237744"/>
          </a:xfrm>
          <a:prstGeom prst="rect">
            <a:avLst/>
          </a:prstGeom>
          <a:noFill/>
          <a:ln/>
        </p:spPr>
        <p:txBody>
          <a:bodyPr wrap="square" lIns="0" tIns="0" rIns="0" bIns="0" rtlCol="0" anchor="ctr"/>
          <a:lstStyle/>
          <a:p>
            <a:pPr marL="0" indent="0">
              <a:buNone/>
            </a:pPr>
            <a:r>
              <a:rPr lang="en-US" sz="1050" b="1" kern="0" spc="180" dirty="0">
                <a:solidFill>
                  <a:srgbClr val="AB9166"/>
                </a:solidFill>
                <a:latin typeface="Georgia" pitchFamily="34" charset="0"/>
                <a:ea typeface="Georgia" pitchFamily="34" charset="-122"/>
                <a:cs typeface="Georgia" pitchFamily="34" charset="-120"/>
              </a:rPr>
              <a:t>OFFICIAL NOTICE BOARD</a:t>
            </a:r>
            <a:endParaRPr lang="en-US" sz="1050" dirty="0"/>
          </a:p>
        </p:txBody>
      </p:sp>
      <p:sp>
        <p:nvSpPr>
          <p:cNvPr id="17" name="Text 14"/>
          <p:cNvSpPr/>
          <p:nvPr/>
        </p:nvSpPr>
        <p:spPr>
          <a:xfrm>
            <a:off x="1088136" y="5705856"/>
            <a:ext cx="10015423" cy="365760"/>
          </a:xfrm>
          <a:prstGeom prst="rect">
            <a:avLst/>
          </a:prstGeom>
          <a:noFill/>
          <a:ln/>
        </p:spPr>
        <p:txBody>
          <a:bodyPr wrap="square" lIns="0" tIns="0" rIns="0" bIns="0" rtlCol="0" anchor="ctr"/>
          <a:lstStyle/>
          <a:p>
            <a:pPr marL="0" indent="0">
              <a:buNone/>
            </a:pPr>
            <a:r>
              <a:rPr lang="en-US" sz="1250" dirty="0">
                <a:solidFill>
                  <a:srgbClr val="E6E8ED"/>
                </a:solidFill>
                <a:latin typeface="Georgia" pitchFamily="34" charset="0"/>
                <a:ea typeface="Georgia" pitchFamily="34" charset="-122"/>
                <a:cs typeface="Georgia" pitchFamily="34" charset="-120"/>
              </a:rPr>
              <a:t>For all RPEYC and Combined Clubs racing the Official Notice Board is SailSys, reached from the Sailing page at rpeyc.com.au. The board at the top of the stairs is a courtesy copy only.</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RESULTS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Divisions, handicaps and scoring</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17</a:t>
            </a:r>
            <a:endParaRPr lang="en-US" sz="1000" dirty="0"/>
          </a:p>
        </p:txBody>
      </p:sp>
      <p:sp>
        <p:nvSpPr>
          <p:cNvPr id="8" name="Shape 5"/>
          <p:cNvSpPr/>
          <p:nvPr/>
        </p:nvSpPr>
        <p:spPr>
          <a:xfrm>
            <a:off x="777240" y="1572768"/>
            <a:ext cx="10637215" cy="0"/>
          </a:xfrm>
          <a:prstGeom prst="line">
            <a:avLst/>
          </a:prstGeom>
          <a:noFill/>
          <a:ln w="12700">
            <a:solidFill>
              <a:srgbClr val="161B2C"/>
            </a:solidFill>
            <a:prstDash val="solid"/>
          </a:ln>
        </p:spPr>
        <p:txBody>
          <a:bodyPr/>
          <a:lstStyle/>
          <a:p>
            <a:endParaRPr lang="en-AU"/>
          </a:p>
        </p:txBody>
      </p:sp>
      <p:sp>
        <p:nvSpPr>
          <p:cNvPr id="9" name="Text 6"/>
          <p:cNvSpPr/>
          <p:nvPr/>
        </p:nvSpPr>
        <p:spPr>
          <a:xfrm>
            <a:off x="777240" y="1700784"/>
            <a:ext cx="2103120" cy="713232"/>
          </a:xfrm>
          <a:prstGeom prst="rect">
            <a:avLst/>
          </a:prstGeom>
          <a:noFill/>
          <a:ln/>
        </p:spPr>
        <p:txBody>
          <a:bodyPr wrap="square" lIns="0" tIns="0" rIns="0" bIns="0" rtlCol="0" anchor="ctr"/>
          <a:lstStyle/>
          <a:p>
            <a:pPr marL="0" indent="0">
              <a:buNone/>
            </a:pPr>
            <a:r>
              <a:rPr lang="en-US" sz="1700" b="1" dirty="0">
                <a:solidFill>
                  <a:srgbClr val="161B2C"/>
                </a:solidFill>
                <a:latin typeface="Georgia" pitchFamily="34" charset="0"/>
                <a:ea typeface="Georgia" pitchFamily="34" charset="-122"/>
                <a:cs typeface="Georgia" pitchFamily="34" charset="-120"/>
              </a:rPr>
              <a:t>Divisions</a:t>
            </a:r>
            <a:endParaRPr lang="en-US" sz="1700" dirty="0"/>
          </a:p>
        </p:txBody>
      </p:sp>
      <p:sp>
        <p:nvSpPr>
          <p:cNvPr id="10" name="Text 7"/>
          <p:cNvSpPr/>
          <p:nvPr/>
        </p:nvSpPr>
        <p:spPr>
          <a:xfrm>
            <a:off x="3154680" y="1737360"/>
            <a:ext cx="8259775" cy="658368"/>
          </a:xfrm>
          <a:prstGeom prst="rect">
            <a:avLst/>
          </a:prstGeom>
          <a:noFill/>
          <a:ln/>
        </p:spPr>
        <p:txBody>
          <a:bodyPr wrap="square" lIns="0" tIns="0" rIns="0" bIns="0" rtlCol="0" anchor="ctr"/>
          <a:lstStyle/>
          <a:p>
            <a:pPr marL="0" indent="0">
              <a:lnSpc>
                <a:spcPts val="1800"/>
              </a:lnSpc>
              <a:buNone/>
            </a:pPr>
            <a:r>
              <a:rPr lang="en-US" sz="1450" dirty="0">
                <a:solidFill>
                  <a:srgbClr val="22262F"/>
                </a:solidFill>
                <a:latin typeface="Georgia" pitchFamily="34" charset="0"/>
                <a:ea typeface="Georgia" pitchFamily="34" charset="-122"/>
                <a:cs typeface="Georgia" pitchFamily="34" charset="-120"/>
              </a:rPr>
              <a:t>Set out in the Sailing Instructions for each series. Divisions are formed on entry numbers and boat type.</a:t>
            </a:r>
            <a:endParaRPr lang="en-US" sz="1450" dirty="0"/>
          </a:p>
        </p:txBody>
      </p:sp>
      <p:sp>
        <p:nvSpPr>
          <p:cNvPr id="11" name="Shape 8"/>
          <p:cNvSpPr/>
          <p:nvPr/>
        </p:nvSpPr>
        <p:spPr>
          <a:xfrm>
            <a:off x="777240" y="2432304"/>
            <a:ext cx="10637215" cy="0"/>
          </a:xfrm>
          <a:prstGeom prst="line">
            <a:avLst/>
          </a:prstGeom>
          <a:noFill/>
          <a:ln w="9525">
            <a:solidFill>
              <a:srgbClr val="E2E5EB"/>
            </a:solidFill>
            <a:prstDash val="solid"/>
          </a:ln>
        </p:spPr>
        <p:txBody>
          <a:bodyPr/>
          <a:lstStyle/>
          <a:p>
            <a:endParaRPr lang="en-AU"/>
          </a:p>
        </p:txBody>
      </p:sp>
      <p:sp>
        <p:nvSpPr>
          <p:cNvPr id="12" name="Text 9"/>
          <p:cNvSpPr/>
          <p:nvPr/>
        </p:nvSpPr>
        <p:spPr>
          <a:xfrm>
            <a:off x="777240" y="2523744"/>
            <a:ext cx="2103120" cy="713232"/>
          </a:xfrm>
          <a:prstGeom prst="rect">
            <a:avLst/>
          </a:prstGeom>
          <a:noFill/>
          <a:ln/>
        </p:spPr>
        <p:txBody>
          <a:bodyPr wrap="square" lIns="0" tIns="0" rIns="0" bIns="0" rtlCol="0" anchor="ctr"/>
          <a:lstStyle/>
          <a:p>
            <a:pPr marL="0" indent="0">
              <a:buNone/>
            </a:pPr>
            <a:r>
              <a:rPr lang="en-US" sz="1700" b="1" dirty="0">
                <a:solidFill>
                  <a:srgbClr val="161B2C"/>
                </a:solidFill>
                <a:latin typeface="Georgia" pitchFamily="34" charset="0"/>
                <a:ea typeface="Georgia" pitchFamily="34" charset="-122"/>
                <a:cs typeface="Georgia" pitchFamily="34" charset="-120"/>
              </a:rPr>
              <a:t>Handicaps</a:t>
            </a:r>
            <a:endParaRPr lang="en-US" sz="1700" dirty="0"/>
          </a:p>
        </p:txBody>
      </p:sp>
      <p:sp>
        <p:nvSpPr>
          <p:cNvPr id="13" name="Text 10"/>
          <p:cNvSpPr/>
          <p:nvPr/>
        </p:nvSpPr>
        <p:spPr>
          <a:xfrm>
            <a:off x="3154680" y="2560320"/>
            <a:ext cx="8259775" cy="658368"/>
          </a:xfrm>
          <a:prstGeom prst="rect">
            <a:avLst/>
          </a:prstGeom>
          <a:noFill/>
          <a:ln/>
        </p:spPr>
        <p:txBody>
          <a:bodyPr wrap="square" lIns="0" tIns="0" rIns="0" bIns="0" rtlCol="0" anchor="ctr"/>
          <a:lstStyle/>
          <a:p>
            <a:pPr marL="0" indent="0">
              <a:lnSpc>
                <a:spcPts val="1800"/>
              </a:lnSpc>
              <a:buNone/>
            </a:pPr>
            <a:r>
              <a:rPr lang="en-US" sz="1450" dirty="0">
                <a:solidFill>
                  <a:srgbClr val="22262F"/>
                </a:solidFill>
                <a:latin typeface="Georgia" pitchFamily="34" charset="0"/>
                <a:ea typeface="Georgia" pitchFamily="34" charset="-122"/>
                <a:cs typeface="Georgia" pitchFamily="34" charset="-120"/>
              </a:rPr>
              <a:t>Managed through SailSys and adjusted through the season on performance. Your handicap follows the boat, not the skipper.</a:t>
            </a:r>
            <a:endParaRPr lang="en-US" sz="1450" dirty="0"/>
          </a:p>
        </p:txBody>
      </p:sp>
      <p:sp>
        <p:nvSpPr>
          <p:cNvPr id="14" name="Shape 11"/>
          <p:cNvSpPr/>
          <p:nvPr/>
        </p:nvSpPr>
        <p:spPr>
          <a:xfrm>
            <a:off x="777240" y="3255264"/>
            <a:ext cx="10637215" cy="0"/>
          </a:xfrm>
          <a:prstGeom prst="line">
            <a:avLst/>
          </a:prstGeom>
          <a:noFill/>
          <a:ln w="9525">
            <a:solidFill>
              <a:srgbClr val="E2E5EB"/>
            </a:solidFill>
            <a:prstDash val="solid"/>
          </a:ln>
        </p:spPr>
        <p:txBody>
          <a:bodyPr/>
          <a:lstStyle/>
          <a:p>
            <a:endParaRPr lang="en-AU"/>
          </a:p>
        </p:txBody>
      </p:sp>
      <p:sp>
        <p:nvSpPr>
          <p:cNvPr id="15" name="Text 12"/>
          <p:cNvSpPr/>
          <p:nvPr/>
        </p:nvSpPr>
        <p:spPr>
          <a:xfrm>
            <a:off x="777240" y="3346704"/>
            <a:ext cx="2103120" cy="713232"/>
          </a:xfrm>
          <a:prstGeom prst="rect">
            <a:avLst/>
          </a:prstGeom>
          <a:noFill/>
          <a:ln/>
        </p:spPr>
        <p:txBody>
          <a:bodyPr wrap="square" lIns="0" tIns="0" rIns="0" bIns="0" rtlCol="0" anchor="ctr"/>
          <a:lstStyle/>
          <a:p>
            <a:pPr marL="0" indent="0">
              <a:buNone/>
            </a:pPr>
            <a:r>
              <a:rPr lang="en-US" sz="1700" b="1" dirty="0">
                <a:solidFill>
                  <a:srgbClr val="161B2C"/>
                </a:solidFill>
                <a:latin typeface="Georgia" pitchFamily="34" charset="0"/>
                <a:ea typeface="Georgia" pitchFamily="34" charset="-122"/>
                <a:cs typeface="Georgia" pitchFamily="34" charset="-120"/>
              </a:rPr>
              <a:t>Scoring</a:t>
            </a:r>
            <a:endParaRPr lang="en-US" sz="1700" dirty="0"/>
          </a:p>
        </p:txBody>
      </p:sp>
      <p:sp>
        <p:nvSpPr>
          <p:cNvPr id="16" name="Text 13"/>
          <p:cNvSpPr/>
          <p:nvPr/>
        </p:nvSpPr>
        <p:spPr>
          <a:xfrm>
            <a:off x="3154680" y="3383280"/>
            <a:ext cx="8259775" cy="658368"/>
          </a:xfrm>
          <a:prstGeom prst="rect">
            <a:avLst/>
          </a:prstGeom>
          <a:noFill/>
          <a:ln/>
        </p:spPr>
        <p:txBody>
          <a:bodyPr wrap="square" lIns="0" tIns="0" rIns="0" bIns="0" rtlCol="0" anchor="ctr"/>
          <a:lstStyle/>
          <a:p>
            <a:pPr marL="0" indent="0">
              <a:lnSpc>
                <a:spcPts val="1800"/>
              </a:lnSpc>
              <a:buNone/>
            </a:pPr>
            <a:r>
              <a:rPr lang="en-US" sz="1450" dirty="0">
                <a:solidFill>
                  <a:srgbClr val="22262F"/>
                </a:solidFill>
                <a:latin typeface="Georgia" pitchFamily="34" charset="0"/>
                <a:ea typeface="Georgia" pitchFamily="34" charset="-122"/>
                <a:cs typeface="Georgia" pitchFamily="34" charset="-120"/>
              </a:rPr>
              <a:t>The scoring system, the number of races that constitute a series and the number of discards are all stated in the Notice of Race.</a:t>
            </a:r>
            <a:endParaRPr lang="en-US" sz="1450" dirty="0"/>
          </a:p>
        </p:txBody>
      </p:sp>
      <p:sp>
        <p:nvSpPr>
          <p:cNvPr id="17" name="Shape 14"/>
          <p:cNvSpPr/>
          <p:nvPr/>
        </p:nvSpPr>
        <p:spPr>
          <a:xfrm>
            <a:off x="777240" y="4078224"/>
            <a:ext cx="10637215" cy="0"/>
          </a:xfrm>
          <a:prstGeom prst="line">
            <a:avLst/>
          </a:prstGeom>
          <a:noFill/>
          <a:ln w="9525">
            <a:solidFill>
              <a:srgbClr val="E2E5EB"/>
            </a:solidFill>
            <a:prstDash val="solid"/>
          </a:ln>
        </p:spPr>
        <p:txBody>
          <a:bodyPr/>
          <a:lstStyle/>
          <a:p>
            <a:endParaRPr lang="en-AU"/>
          </a:p>
        </p:txBody>
      </p:sp>
      <p:sp>
        <p:nvSpPr>
          <p:cNvPr id="18" name="Text 15"/>
          <p:cNvSpPr/>
          <p:nvPr/>
        </p:nvSpPr>
        <p:spPr>
          <a:xfrm>
            <a:off x="777240" y="4169664"/>
            <a:ext cx="2103120" cy="713232"/>
          </a:xfrm>
          <a:prstGeom prst="rect">
            <a:avLst/>
          </a:prstGeom>
          <a:noFill/>
          <a:ln/>
        </p:spPr>
        <p:txBody>
          <a:bodyPr wrap="square" lIns="0" tIns="0" rIns="0" bIns="0" rtlCol="0" anchor="ctr"/>
          <a:lstStyle/>
          <a:p>
            <a:pPr marL="0" indent="0">
              <a:buNone/>
            </a:pPr>
            <a:r>
              <a:rPr lang="en-US" sz="1700" b="1" dirty="0">
                <a:solidFill>
                  <a:srgbClr val="161B2C"/>
                </a:solidFill>
                <a:latin typeface="Georgia" pitchFamily="34" charset="0"/>
                <a:ea typeface="Georgia" pitchFamily="34" charset="-122"/>
                <a:cs typeface="Georgia" pitchFamily="34" charset="-120"/>
              </a:rPr>
              <a:t>Results</a:t>
            </a:r>
            <a:endParaRPr lang="en-US" sz="1700" dirty="0"/>
          </a:p>
        </p:txBody>
      </p:sp>
      <p:sp>
        <p:nvSpPr>
          <p:cNvPr id="19" name="Text 16"/>
          <p:cNvSpPr/>
          <p:nvPr/>
        </p:nvSpPr>
        <p:spPr>
          <a:xfrm>
            <a:off x="3154680" y="4206240"/>
            <a:ext cx="8259775" cy="658368"/>
          </a:xfrm>
          <a:prstGeom prst="rect">
            <a:avLst/>
          </a:prstGeom>
          <a:noFill/>
          <a:ln/>
        </p:spPr>
        <p:txBody>
          <a:bodyPr wrap="square" lIns="0" tIns="0" rIns="0" bIns="0" rtlCol="0" anchor="ctr"/>
          <a:lstStyle/>
          <a:p>
            <a:pPr marL="0" indent="0">
              <a:lnSpc>
                <a:spcPts val="1800"/>
              </a:lnSpc>
              <a:buNone/>
            </a:pPr>
            <a:r>
              <a:rPr lang="en-US" sz="1450" dirty="0">
                <a:solidFill>
                  <a:srgbClr val="22262F"/>
                </a:solidFill>
                <a:latin typeface="Georgia" pitchFamily="34" charset="0"/>
                <a:ea typeface="Georgia" pitchFamily="34" charset="-122"/>
                <a:cs typeface="Georgia" pitchFamily="34" charset="-120"/>
              </a:rPr>
              <a:t>Posted to SailSys and the Club website after each race. Check yours promptly. An error is far easier to fix in the days after a race than at the end of the season.</a:t>
            </a:r>
            <a:endParaRPr lang="en-US" sz="1450" dirty="0"/>
          </a:p>
        </p:txBody>
      </p:sp>
      <p:sp>
        <p:nvSpPr>
          <p:cNvPr id="20" name="Shape 17"/>
          <p:cNvSpPr/>
          <p:nvPr/>
        </p:nvSpPr>
        <p:spPr>
          <a:xfrm>
            <a:off x="777240" y="4901184"/>
            <a:ext cx="10637215" cy="0"/>
          </a:xfrm>
          <a:prstGeom prst="line">
            <a:avLst/>
          </a:prstGeom>
          <a:noFill/>
          <a:ln w="9525">
            <a:solidFill>
              <a:srgbClr val="E2E5EB"/>
            </a:solidFill>
            <a:prstDash val="solid"/>
          </a:ln>
        </p:spPr>
        <p:txBody>
          <a:bodyPr/>
          <a:lstStyle/>
          <a:p>
            <a:endParaRPr lang="en-AU"/>
          </a:p>
        </p:txBody>
      </p:sp>
      <p:sp>
        <p:nvSpPr>
          <p:cNvPr id="21" name="Text 18"/>
          <p:cNvSpPr/>
          <p:nvPr/>
        </p:nvSpPr>
        <p:spPr>
          <a:xfrm>
            <a:off x="777240" y="4992624"/>
            <a:ext cx="2103120" cy="713232"/>
          </a:xfrm>
          <a:prstGeom prst="rect">
            <a:avLst/>
          </a:prstGeom>
          <a:noFill/>
          <a:ln/>
        </p:spPr>
        <p:txBody>
          <a:bodyPr wrap="square" lIns="0" tIns="0" rIns="0" bIns="0" rtlCol="0" anchor="ctr"/>
          <a:lstStyle/>
          <a:p>
            <a:pPr marL="0" indent="0">
              <a:buNone/>
            </a:pPr>
            <a:r>
              <a:rPr lang="en-US" sz="1700" b="1" dirty="0">
                <a:solidFill>
                  <a:srgbClr val="161B2C"/>
                </a:solidFill>
                <a:latin typeface="Georgia" pitchFamily="34" charset="0"/>
                <a:ea typeface="Georgia" pitchFamily="34" charset="-122"/>
                <a:cs typeface="Georgia" pitchFamily="34" charset="-120"/>
              </a:rPr>
              <a:t>Queries</a:t>
            </a:r>
            <a:endParaRPr lang="en-US" sz="1700" dirty="0"/>
          </a:p>
        </p:txBody>
      </p:sp>
      <p:sp>
        <p:nvSpPr>
          <p:cNvPr id="22" name="Text 19"/>
          <p:cNvSpPr/>
          <p:nvPr/>
        </p:nvSpPr>
        <p:spPr>
          <a:xfrm>
            <a:off x="3154680" y="5029200"/>
            <a:ext cx="8259775" cy="658368"/>
          </a:xfrm>
          <a:prstGeom prst="rect">
            <a:avLst/>
          </a:prstGeom>
          <a:noFill/>
          <a:ln/>
        </p:spPr>
        <p:txBody>
          <a:bodyPr wrap="square" lIns="0" tIns="0" rIns="0" bIns="0" rtlCol="0" anchor="ctr"/>
          <a:lstStyle/>
          <a:p>
            <a:pPr marL="0" indent="0">
              <a:lnSpc>
                <a:spcPts val="1800"/>
              </a:lnSpc>
              <a:buNone/>
            </a:pPr>
            <a:r>
              <a:rPr lang="en-US" sz="1450" dirty="0">
                <a:solidFill>
                  <a:srgbClr val="22262F"/>
                </a:solidFill>
                <a:latin typeface="Georgia" pitchFamily="34" charset="0"/>
                <a:ea typeface="Georgia" pitchFamily="34" charset="-122"/>
                <a:cs typeface="Georgia" pitchFamily="34" charset="-120"/>
              </a:rPr>
              <a:t>Scoring and handicap queries go to the Secretary in writing. A request for redress must be lodged within the time limit in the Sailing Instructions.</a:t>
            </a:r>
            <a:endParaRPr lang="en-US" sz="1450" dirty="0"/>
          </a:p>
        </p:txBody>
      </p:sp>
      <p:sp>
        <p:nvSpPr>
          <p:cNvPr id="23" name="Shape 20"/>
          <p:cNvSpPr/>
          <p:nvPr/>
        </p:nvSpPr>
        <p:spPr>
          <a:xfrm>
            <a:off x="777240" y="5724144"/>
            <a:ext cx="10637215" cy="0"/>
          </a:xfrm>
          <a:prstGeom prst="line">
            <a:avLst/>
          </a:prstGeom>
          <a:noFill/>
          <a:ln w="9525">
            <a:solidFill>
              <a:srgbClr val="E2E5EB"/>
            </a:solidFill>
            <a:prstDash val="solid"/>
          </a:ln>
        </p:spPr>
        <p:txBody>
          <a:bodyPr/>
          <a:lstStyle/>
          <a:p>
            <a:endParaRPr lang="en-A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RACE SIGNALS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The starting sequence</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18</a:t>
            </a:r>
            <a:endParaRPr lang="en-US" sz="1000" dirty="0"/>
          </a:p>
        </p:txBody>
      </p:sp>
      <p:sp>
        <p:nvSpPr>
          <p:cNvPr id="8" name="Text 5"/>
          <p:cNvSpPr/>
          <p:nvPr/>
        </p:nvSpPr>
        <p:spPr>
          <a:xfrm>
            <a:off x="777240" y="1353312"/>
            <a:ext cx="10637215" cy="292608"/>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Under RRS 26, unless the Sailing Instructions for your series say otherwise.</a:t>
            </a:r>
            <a:endParaRPr lang="en-US" sz="1500" dirty="0"/>
          </a:p>
        </p:txBody>
      </p:sp>
      <p:graphicFrame>
        <p:nvGraphicFramePr>
          <p:cNvPr id="19" name="Table 0"/>
          <p:cNvGraphicFramePr>
            <a:graphicFrameLocks noGrp="1"/>
          </p:cNvGraphicFramePr>
          <p:nvPr>
            <p:extLst>
              <p:ext uri="{D42A27DB-BD31-4B8C-83A1-F6EECF244321}">
                <p14:modId xmlns:p14="http://schemas.microsoft.com/office/powerpoint/2010/main" val="1579011935"/>
              </p:ext>
            </p:extLst>
          </p:nvPr>
        </p:nvGraphicFramePr>
        <p:xfrm>
          <a:off x="777240" y="1792224"/>
          <a:ext cx="10634472" cy="2377440"/>
        </p:xfrm>
        <a:graphic>
          <a:graphicData uri="http://schemas.openxmlformats.org/drawingml/2006/table">
            <a:tbl>
              <a:tblPr/>
              <a:tblGrid>
                <a:gridCol w="2286000">
                  <a:extLst>
                    <a:ext uri="{9D8B030D-6E8A-4147-A177-3AD203B41FA5}">
                      <a16:colId xmlns:a16="http://schemas.microsoft.com/office/drawing/2014/main" val="20000"/>
                    </a:ext>
                  </a:extLst>
                </a:gridCol>
                <a:gridCol w="2834640">
                  <a:extLst>
                    <a:ext uri="{9D8B030D-6E8A-4147-A177-3AD203B41FA5}">
                      <a16:colId xmlns:a16="http://schemas.microsoft.com/office/drawing/2014/main" val="20001"/>
                    </a:ext>
                  </a:extLst>
                </a:gridCol>
                <a:gridCol w="3840480">
                  <a:extLst>
                    <a:ext uri="{9D8B030D-6E8A-4147-A177-3AD203B41FA5}">
                      <a16:colId xmlns:a16="http://schemas.microsoft.com/office/drawing/2014/main" val="20002"/>
                    </a:ext>
                  </a:extLst>
                </a:gridCol>
                <a:gridCol w="1673352">
                  <a:extLst>
                    <a:ext uri="{9D8B030D-6E8A-4147-A177-3AD203B41FA5}">
                      <a16:colId xmlns:a16="http://schemas.microsoft.com/office/drawing/2014/main" val="20003"/>
                    </a:ext>
                  </a:extLst>
                </a:gridCol>
              </a:tblGrid>
              <a:tr h="475488">
                <a:tc>
                  <a:txBody>
                    <a:bodyPr/>
                    <a:lstStyle/>
                    <a:p>
                      <a:pPr marL="0" indent="0">
                        <a:buNone/>
                      </a:pPr>
                      <a:r>
                        <a:rPr lang="en-US" sz="1300" b="1" kern="0" spc="120" dirty="0">
                          <a:solidFill>
                            <a:srgbClr val="C9B394"/>
                          </a:solidFill>
                          <a:latin typeface="Georgia" pitchFamily="34" charset="0"/>
                          <a:ea typeface="Georgia" pitchFamily="34" charset="-122"/>
                          <a:cs typeface="Georgia" pitchFamily="34" charset="-120"/>
                        </a:rPr>
                        <a:t>Time to start</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300" b="1" kern="0" spc="120" dirty="0">
                          <a:solidFill>
                            <a:srgbClr val="C9B394"/>
                          </a:solidFill>
                          <a:latin typeface="Georgia" pitchFamily="34" charset="0"/>
                          <a:ea typeface="Georgia" pitchFamily="34" charset="-122"/>
                          <a:cs typeface="Georgia" pitchFamily="34" charset="-120"/>
                        </a:rPr>
                        <a:t>Signal</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300" b="1" kern="0" spc="120" dirty="0">
                          <a:solidFill>
                            <a:srgbClr val="C9B394"/>
                          </a:solidFill>
                          <a:latin typeface="Georgia" pitchFamily="34" charset="0"/>
                          <a:ea typeface="Georgia" pitchFamily="34" charset="-122"/>
                          <a:cs typeface="Georgia" pitchFamily="34" charset="-120"/>
                        </a:rPr>
                        <a:t>Visual</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300" b="1" kern="0" spc="120" dirty="0">
                          <a:solidFill>
                            <a:srgbClr val="C9B394"/>
                          </a:solidFill>
                          <a:latin typeface="Georgia" pitchFamily="34" charset="0"/>
                          <a:ea typeface="Georgia" pitchFamily="34" charset="-122"/>
                          <a:cs typeface="Georgia" pitchFamily="34" charset="-120"/>
                        </a:rPr>
                        <a:t>Sound</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47548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5 minutes</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Warning signal</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Class flag raised</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One sound</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47548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4 minutes</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Preparatory signal</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P, I, U, Z or Black flag raised</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One sound</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47548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1 minute</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One minute signal</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Preparatory flag lowered</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One long sound</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475488">
                <a:tc>
                  <a:txBody>
                    <a:bodyPr/>
                    <a:lstStyle/>
                    <a:p>
                      <a:pPr marL="0" indent="0">
                        <a:buNone/>
                      </a:pPr>
                      <a:r>
                        <a:rPr lang="en-US" sz="1400" b="1" dirty="0">
                          <a:solidFill>
                            <a:srgbClr val="161B2C"/>
                          </a:solidFill>
                          <a:latin typeface="Georgia" pitchFamily="34" charset="0"/>
                          <a:ea typeface="Georgia" pitchFamily="34" charset="-122"/>
                          <a:cs typeface="Georgia" pitchFamily="34" charset="-120"/>
                        </a:rPr>
                        <a:t>0</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Starting signal</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Class flag lowered</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400" dirty="0">
                          <a:solidFill>
                            <a:srgbClr val="22262F"/>
                          </a:solidFill>
                          <a:latin typeface="Georgia" pitchFamily="34" charset="0"/>
                          <a:ea typeface="Georgia" pitchFamily="34" charset="-122"/>
                          <a:cs typeface="Georgia" pitchFamily="34" charset="-120"/>
                        </a:rPr>
                        <a:t>One sound</a:t>
                      </a:r>
                      <a:endParaRPr lang="en-US" sz="14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0" name="Shape 6"/>
          <p:cNvSpPr/>
          <p:nvPr/>
        </p:nvSpPr>
        <p:spPr>
          <a:xfrm>
            <a:off x="777240" y="4206240"/>
            <a:ext cx="10637215" cy="0"/>
          </a:xfrm>
          <a:prstGeom prst="line">
            <a:avLst/>
          </a:prstGeom>
          <a:noFill/>
          <a:ln w="9525">
            <a:solidFill>
              <a:srgbClr val="E2E5EB"/>
            </a:solidFill>
            <a:prstDash val="solid"/>
          </a:ln>
        </p:spPr>
        <p:txBody>
          <a:bodyPr/>
          <a:lstStyle/>
          <a:p>
            <a:endParaRPr lang="en-AU"/>
          </a:p>
        </p:txBody>
      </p:sp>
      <p:sp>
        <p:nvSpPr>
          <p:cNvPr id="11" name="Text 7"/>
          <p:cNvSpPr/>
          <p:nvPr/>
        </p:nvSpPr>
        <p:spPr>
          <a:xfrm>
            <a:off x="777240" y="4389120"/>
            <a:ext cx="10637215" cy="1737360"/>
          </a:xfrm>
          <a:prstGeom prst="rect">
            <a:avLst/>
          </a:prstGeom>
          <a:noFill/>
          <a:ln/>
        </p:spPr>
        <p:txBody>
          <a:bodyPr wrap="square" lIns="0" tIns="0" rIns="0" bIns="0" rtlCol="0" anchor="t"/>
          <a:lstStyle/>
          <a:p>
            <a:pPr marL="215900" indent="-215900">
              <a:lnSpc>
                <a:spcPts val="1876"/>
              </a:lnSpc>
              <a:spcAft>
                <a:spcPts val="800"/>
              </a:spcAft>
              <a:buSzPct val="100000"/>
              <a:buChar char="▪"/>
            </a:pPr>
            <a:r>
              <a:rPr lang="en-US" sz="1400" dirty="0">
                <a:solidFill>
                  <a:srgbClr val="22262F"/>
                </a:solidFill>
                <a:latin typeface="Georgia" pitchFamily="34" charset="0"/>
                <a:ea typeface="Georgia" pitchFamily="34" charset="-122"/>
                <a:cs typeface="Georgia" pitchFamily="34" charset="-120"/>
              </a:rPr>
              <a:t>Times are taken from the visual signals. The absence of a sound signal is to be disregarded.</a:t>
            </a:r>
            <a:endParaRPr lang="en-US" sz="1400" dirty="0"/>
          </a:p>
          <a:p>
            <a:pPr marL="215900" indent="-215900">
              <a:lnSpc>
                <a:spcPts val="1876"/>
              </a:lnSpc>
              <a:spcAft>
                <a:spcPts val="800"/>
              </a:spcAft>
              <a:buSzPct val="100000"/>
              <a:buChar char="▪"/>
            </a:pPr>
            <a:r>
              <a:rPr lang="en-US" sz="1400" dirty="0">
                <a:solidFill>
                  <a:srgbClr val="22262F"/>
                </a:solidFill>
                <a:latin typeface="Georgia" pitchFamily="34" charset="0"/>
                <a:ea typeface="Georgia" pitchFamily="34" charset="-122"/>
                <a:cs typeface="Georgia" pitchFamily="34" charset="-120"/>
              </a:rPr>
              <a:t>Know which preparatory flag is flying. Under I, Z, U and Black flag the consequences of being over early differ, and under Black flag you are disqualified without a hearing.</a:t>
            </a:r>
            <a:endParaRPr lang="en-US" sz="1400" dirty="0"/>
          </a:p>
          <a:p>
            <a:pPr marL="215900" indent="-215900">
              <a:lnSpc>
                <a:spcPts val="1876"/>
              </a:lnSpc>
              <a:spcAft>
                <a:spcPts val="800"/>
              </a:spcAft>
              <a:buSzPct val="100000"/>
              <a:buChar char="▪"/>
            </a:pPr>
            <a:r>
              <a:rPr lang="en-US" sz="1400" dirty="0">
                <a:solidFill>
                  <a:srgbClr val="22262F"/>
                </a:solidFill>
                <a:latin typeface="Georgia" pitchFamily="34" charset="0"/>
                <a:ea typeface="Georgia" pitchFamily="34" charset="-122"/>
                <a:cs typeface="Georgia" pitchFamily="34" charset="-120"/>
              </a:rPr>
              <a:t>Divisions start in the order set out in the Sailing Instructions. Keep clear of the starting area when it is not your sequence.</a:t>
            </a:r>
            <a:endParaRPr lang="en-US" sz="1400" dirty="0"/>
          </a:p>
          <a:p>
            <a:pPr marL="215900" indent="-215900">
              <a:lnSpc>
                <a:spcPts val="1876"/>
              </a:lnSpc>
              <a:spcAft>
                <a:spcPts val="800"/>
              </a:spcAft>
              <a:buSzPct val="100000"/>
              <a:buChar char="▪"/>
            </a:pPr>
            <a:r>
              <a:rPr lang="en-US" sz="1400" dirty="0">
                <a:solidFill>
                  <a:srgbClr val="22262F"/>
                </a:solidFill>
                <a:latin typeface="Georgia" pitchFamily="34" charset="0"/>
                <a:ea typeface="Georgia" pitchFamily="34" charset="-122"/>
                <a:cs typeface="Georgia" pitchFamily="34" charset="-120"/>
              </a:rPr>
              <a:t>Be on station and off moorings by your preparatory signal, and check your rig and your crew well before then.</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RACE SIGNALS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Signals you must recognise</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19</a:t>
            </a:r>
            <a:endParaRPr lang="en-US" sz="1000" dirty="0"/>
          </a:p>
        </p:txBody>
      </p:sp>
      <p:sp>
        <p:nvSpPr>
          <p:cNvPr id="8" name="Shape 5"/>
          <p:cNvSpPr/>
          <p:nvPr/>
        </p:nvSpPr>
        <p:spPr>
          <a:xfrm>
            <a:off x="777240" y="1572768"/>
            <a:ext cx="3228746" cy="0"/>
          </a:xfrm>
          <a:prstGeom prst="line">
            <a:avLst/>
          </a:prstGeom>
          <a:noFill/>
          <a:ln w="12700">
            <a:solidFill>
              <a:srgbClr val="161B2C"/>
            </a:solidFill>
            <a:prstDash val="solid"/>
          </a:ln>
        </p:spPr>
        <p:txBody>
          <a:bodyPr/>
          <a:lstStyle/>
          <a:p>
            <a:endParaRPr lang="en-AU"/>
          </a:p>
        </p:txBody>
      </p:sp>
      <p:sp>
        <p:nvSpPr>
          <p:cNvPr id="9" name="Shape 6"/>
          <p:cNvSpPr/>
          <p:nvPr/>
        </p:nvSpPr>
        <p:spPr>
          <a:xfrm>
            <a:off x="777240" y="1719072"/>
            <a:ext cx="786384" cy="347472"/>
          </a:xfrm>
          <a:prstGeom prst="rect">
            <a:avLst/>
          </a:prstGeom>
          <a:solidFill>
            <a:srgbClr val="161B2C"/>
          </a:solidFill>
          <a:ln/>
        </p:spPr>
        <p:txBody>
          <a:bodyPr/>
          <a:lstStyle/>
          <a:p>
            <a:endParaRPr lang="en-AU"/>
          </a:p>
        </p:txBody>
      </p:sp>
      <p:sp>
        <p:nvSpPr>
          <p:cNvPr id="10" name="Text 7"/>
          <p:cNvSpPr/>
          <p:nvPr/>
        </p:nvSpPr>
        <p:spPr>
          <a:xfrm>
            <a:off x="777240" y="1719072"/>
            <a:ext cx="786384" cy="347472"/>
          </a:xfrm>
          <a:prstGeom prst="rect">
            <a:avLst/>
          </a:prstGeom>
          <a:noFill/>
          <a:ln/>
        </p:spPr>
        <p:txBody>
          <a:bodyPr wrap="square" lIns="0" tIns="0" rIns="0" bIns="0" rtlCol="0" anchor="ctr"/>
          <a:lstStyle/>
          <a:p>
            <a:pPr marL="0" indent="0" algn="ctr">
              <a:buNone/>
            </a:pPr>
            <a:r>
              <a:rPr lang="en-US" sz="1350" b="1" dirty="0">
                <a:solidFill>
                  <a:srgbClr val="C9B394"/>
                </a:solidFill>
                <a:latin typeface="Georgia" pitchFamily="34" charset="0"/>
                <a:ea typeface="Georgia" pitchFamily="34" charset="-122"/>
                <a:cs typeface="Georgia" pitchFamily="34" charset="-120"/>
              </a:rPr>
              <a:t>AP</a:t>
            </a:r>
            <a:endParaRPr lang="en-US" sz="1350" dirty="0"/>
          </a:p>
        </p:txBody>
      </p:sp>
      <p:sp>
        <p:nvSpPr>
          <p:cNvPr id="11" name="Text 8"/>
          <p:cNvSpPr/>
          <p:nvPr/>
        </p:nvSpPr>
        <p:spPr>
          <a:xfrm>
            <a:off x="1709928" y="1719072"/>
            <a:ext cx="2296058" cy="347472"/>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Answering Pennant</a:t>
            </a:r>
            <a:endParaRPr lang="en-US" sz="1600" dirty="0"/>
          </a:p>
        </p:txBody>
      </p:sp>
      <p:sp>
        <p:nvSpPr>
          <p:cNvPr id="12" name="Text 9"/>
          <p:cNvSpPr/>
          <p:nvPr/>
        </p:nvSpPr>
        <p:spPr>
          <a:xfrm>
            <a:off x="777240" y="2157984"/>
            <a:ext cx="3228746" cy="932688"/>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Racing not started is postponed. Two sounds when raised, one when lowered. The warning signal follows one minute after AP comes down.</a:t>
            </a:r>
            <a:endParaRPr lang="en-US" sz="1350" dirty="0"/>
          </a:p>
        </p:txBody>
      </p:sp>
      <p:sp>
        <p:nvSpPr>
          <p:cNvPr id="13" name="Shape 10"/>
          <p:cNvSpPr/>
          <p:nvPr/>
        </p:nvSpPr>
        <p:spPr>
          <a:xfrm>
            <a:off x="4481474" y="1572768"/>
            <a:ext cx="3228746" cy="0"/>
          </a:xfrm>
          <a:prstGeom prst="line">
            <a:avLst/>
          </a:prstGeom>
          <a:noFill/>
          <a:ln w="12700">
            <a:solidFill>
              <a:srgbClr val="161B2C"/>
            </a:solidFill>
            <a:prstDash val="solid"/>
          </a:ln>
        </p:spPr>
        <p:txBody>
          <a:bodyPr/>
          <a:lstStyle/>
          <a:p>
            <a:endParaRPr lang="en-AU"/>
          </a:p>
        </p:txBody>
      </p:sp>
      <p:sp>
        <p:nvSpPr>
          <p:cNvPr id="14" name="Shape 11"/>
          <p:cNvSpPr/>
          <p:nvPr/>
        </p:nvSpPr>
        <p:spPr>
          <a:xfrm>
            <a:off x="4481474" y="1719072"/>
            <a:ext cx="786384" cy="347472"/>
          </a:xfrm>
          <a:prstGeom prst="rect">
            <a:avLst/>
          </a:prstGeom>
          <a:solidFill>
            <a:srgbClr val="161B2C"/>
          </a:solidFill>
          <a:ln/>
        </p:spPr>
        <p:txBody>
          <a:bodyPr/>
          <a:lstStyle/>
          <a:p>
            <a:endParaRPr lang="en-AU"/>
          </a:p>
        </p:txBody>
      </p:sp>
      <p:sp>
        <p:nvSpPr>
          <p:cNvPr id="15" name="Text 12"/>
          <p:cNvSpPr/>
          <p:nvPr/>
        </p:nvSpPr>
        <p:spPr>
          <a:xfrm>
            <a:off x="4481474" y="1719072"/>
            <a:ext cx="786384" cy="347472"/>
          </a:xfrm>
          <a:prstGeom prst="rect">
            <a:avLst/>
          </a:prstGeom>
          <a:noFill/>
          <a:ln/>
        </p:spPr>
        <p:txBody>
          <a:bodyPr wrap="square" lIns="0" tIns="0" rIns="0" bIns="0" rtlCol="0" anchor="ctr"/>
          <a:lstStyle/>
          <a:p>
            <a:pPr marL="0" indent="0" algn="ctr">
              <a:buNone/>
            </a:pPr>
            <a:r>
              <a:rPr lang="en-US" sz="1350" b="1" dirty="0">
                <a:solidFill>
                  <a:srgbClr val="C9B394"/>
                </a:solidFill>
                <a:latin typeface="Georgia" pitchFamily="34" charset="0"/>
                <a:ea typeface="Georgia" pitchFamily="34" charset="-122"/>
                <a:cs typeface="Georgia" pitchFamily="34" charset="-120"/>
              </a:rPr>
              <a:t>X</a:t>
            </a:r>
            <a:endParaRPr lang="en-US" sz="1350" dirty="0"/>
          </a:p>
        </p:txBody>
      </p:sp>
      <p:sp>
        <p:nvSpPr>
          <p:cNvPr id="16" name="Text 13"/>
          <p:cNvSpPr/>
          <p:nvPr/>
        </p:nvSpPr>
        <p:spPr>
          <a:xfrm>
            <a:off x="5414162" y="1719072"/>
            <a:ext cx="2296058" cy="347472"/>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Individual recall</a:t>
            </a:r>
            <a:endParaRPr lang="en-US" sz="1600" dirty="0"/>
          </a:p>
        </p:txBody>
      </p:sp>
      <p:sp>
        <p:nvSpPr>
          <p:cNvPr id="17" name="Text 14"/>
          <p:cNvSpPr/>
          <p:nvPr/>
        </p:nvSpPr>
        <p:spPr>
          <a:xfrm>
            <a:off x="4481474" y="2157984"/>
            <a:ext cx="3228746" cy="932688"/>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One sound with X raised. One or more boats were on the course side at the start. Return and restart, keeping clear of boats that started correctly.</a:t>
            </a:r>
            <a:endParaRPr lang="en-US" sz="1350" dirty="0"/>
          </a:p>
        </p:txBody>
      </p:sp>
      <p:sp>
        <p:nvSpPr>
          <p:cNvPr id="18" name="Shape 15"/>
          <p:cNvSpPr/>
          <p:nvPr/>
        </p:nvSpPr>
        <p:spPr>
          <a:xfrm>
            <a:off x="8185709" y="1572768"/>
            <a:ext cx="3228746" cy="0"/>
          </a:xfrm>
          <a:prstGeom prst="line">
            <a:avLst/>
          </a:prstGeom>
          <a:noFill/>
          <a:ln w="12700">
            <a:solidFill>
              <a:srgbClr val="161B2C"/>
            </a:solidFill>
            <a:prstDash val="solid"/>
          </a:ln>
        </p:spPr>
        <p:txBody>
          <a:bodyPr/>
          <a:lstStyle/>
          <a:p>
            <a:endParaRPr lang="en-AU"/>
          </a:p>
        </p:txBody>
      </p:sp>
      <p:sp>
        <p:nvSpPr>
          <p:cNvPr id="19" name="Shape 16"/>
          <p:cNvSpPr/>
          <p:nvPr/>
        </p:nvSpPr>
        <p:spPr>
          <a:xfrm>
            <a:off x="8185709" y="1719072"/>
            <a:ext cx="786384" cy="347472"/>
          </a:xfrm>
          <a:prstGeom prst="rect">
            <a:avLst/>
          </a:prstGeom>
          <a:solidFill>
            <a:srgbClr val="161B2C"/>
          </a:solidFill>
          <a:ln/>
        </p:spPr>
        <p:txBody>
          <a:bodyPr/>
          <a:lstStyle/>
          <a:p>
            <a:endParaRPr lang="en-AU"/>
          </a:p>
        </p:txBody>
      </p:sp>
      <p:sp>
        <p:nvSpPr>
          <p:cNvPr id="20" name="Text 17"/>
          <p:cNvSpPr/>
          <p:nvPr/>
        </p:nvSpPr>
        <p:spPr>
          <a:xfrm>
            <a:off x="8185709" y="1719072"/>
            <a:ext cx="786384" cy="347472"/>
          </a:xfrm>
          <a:prstGeom prst="rect">
            <a:avLst/>
          </a:prstGeom>
          <a:noFill/>
          <a:ln/>
        </p:spPr>
        <p:txBody>
          <a:bodyPr wrap="square" lIns="0" tIns="0" rIns="0" bIns="0" rtlCol="0" anchor="ctr"/>
          <a:lstStyle/>
          <a:p>
            <a:pPr marL="0" indent="0" algn="ctr">
              <a:buNone/>
            </a:pPr>
            <a:r>
              <a:rPr lang="en-US" sz="1350" b="1" dirty="0">
                <a:solidFill>
                  <a:srgbClr val="C9B394"/>
                </a:solidFill>
                <a:latin typeface="Georgia" pitchFamily="34" charset="0"/>
                <a:ea typeface="Georgia" pitchFamily="34" charset="-122"/>
                <a:cs typeface="Georgia" pitchFamily="34" charset="-120"/>
              </a:rPr>
              <a:t>1st Sub</a:t>
            </a:r>
            <a:endParaRPr lang="en-US" sz="1350" dirty="0"/>
          </a:p>
        </p:txBody>
      </p:sp>
      <p:sp>
        <p:nvSpPr>
          <p:cNvPr id="21" name="Text 18"/>
          <p:cNvSpPr/>
          <p:nvPr/>
        </p:nvSpPr>
        <p:spPr>
          <a:xfrm>
            <a:off x="9118397" y="1719072"/>
            <a:ext cx="2296058" cy="347472"/>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General recall</a:t>
            </a:r>
            <a:endParaRPr lang="en-US" sz="1600" dirty="0"/>
          </a:p>
        </p:txBody>
      </p:sp>
      <p:sp>
        <p:nvSpPr>
          <p:cNvPr id="22" name="Text 19"/>
          <p:cNvSpPr/>
          <p:nvPr/>
        </p:nvSpPr>
        <p:spPr>
          <a:xfrm>
            <a:off x="8185709" y="2157984"/>
            <a:ext cx="3228746" cy="932688"/>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Two sounds. The whole class is recalled. The new warning signal follows one minute after First Substitute comes down.</a:t>
            </a:r>
            <a:endParaRPr lang="en-US" sz="1350" dirty="0"/>
          </a:p>
        </p:txBody>
      </p:sp>
      <p:sp>
        <p:nvSpPr>
          <p:cNvPr id="23" name="Shape 20"/>
          <p:cNvSpPr/>
          <p:nvPr/>
        </p:nvSpPr>
        <p:spPr>
          <a:xfrm>
            <a:off x="777240" y="3273552"/>
            <a:ext cx="3228746" cy="0"/>
          </a:xfrm>
          <a:prstGeom prst="line">
            <a:avLst/>
          </a:prstGeom>
          <a:noFill/>
          <a:ln w="12700">
            <a:solidFill>
              <a:srgbClr val="161B2C"/>
            </a:solidFill>
            <a:prstDash val="solid"/>
          </a:ln>
        </p:spPr>
        <p:txBody>
          <a:bodyPr/>
          <a:lstStyle/>
          <a:p>
            <a:endParaRPr lang="en-AU"/>
          </a:p>
        </p:txBody>
      </p:sp>
      <p:sp>
        <p:nvSpPr>
          <p:cNvPr id="24" name="Shape 21"/>
          <p:cNvSpPr/>
          <p:nvPr/>
        </p:nvSpPr>
        <p:spPr>
          <a:xfrm>
            <a:off x="777240" y="3419856"/>
            <a:ext cx="786384" cy="347472"/>
          </a:xfrm>
          <a:prstGeom prst="rect">
            <a:avLst/>
          </a:prstGeom>
          <a:solidFill>
            <a:srgbClr val="161B2C"/>
          </a:solidFill>
          <a:ln/>
        </p:spPr>
        <p:txBody>
          <a:bodyPr/>
          <a:lstStyle/>
          <a:p>
            <a:endParaRPr lang="en-AU"/>
          </a:p>
        </p:txBody>
      </p:sp>
      <p:sp>
        <p:nvSpPr>
          <p:cNvPr id="25" name="Text 22"/>
          <p:cNvSpPr/>
          <p:nvPr/>
        </p:nvSpPr>
        <p:spPr>
          <a:xfrm>
            <a:off x="777240" y="3419856"/>
            <a:ext cx="786384" cy="347472"/>
          </a:xfrm>
          <a:prstGeom prst="rect">
            <a:avLst/>
          </a:prstGeom>
          <a:noFill/>
          <a:ln/>
        </p:spPr>
        <p:txBody>
          <a:bodyPr wrap="square" lIns="0" tIns="0" rIns="0" bIns="0" rtlCol="0" anchor="ctr"/>
          <a:lstStyle/>
          <a:p>
            <a:pPr marL="0" indent="0" algn="ctr">
              <a:buNone/>
            </a:pPr>
            <a:r>
              <a:rPr lang="en-US" sz="1350" b="1" dirty="0">
                <a:solidFill>
                  <a:srgbClr val="C9B394"/>
                </a:solidFill>
                <a:latin typeface="Georgia" pitchFamily="34" charset="0"/>
                <a:ea typeface="Georgia" pitchFamily="34" charset="-122"/>
                <a:cs typeface="Georgia" pitchFamily="34" charset="-120"/>
              </a:rPr>
              <a:t>S</a:t>
            </a:r>
            <a:endParaRPr lang="en-US" sz="1350" dirty="0"/>
          </a:p>
        </p:txBody>
      </p:sp>
      <p:sp>
        <p:nvSpPr>
          <p:cNvPr id="26" name="Text 23"/>
          <p:cNvSpPr/>
          <p:nvPr/>
        </p:nvSpPr>
        <p:spPr>
          <a:xfrm>
            <a:off x="1709928" y="3419856"/>
            <a:ext cx="2296058" cy="347472"/>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Shortened course</a:t>
            </a:r>
            <a:endParaRPr lang="en-US" sz="1600" dirty="0"/>
          </a:p>
        </p:txBody>
      </p:sp>
      <p:sp>
        <p:nvSpPr>
          <p:cNvPr id="27" name="Text 24"/>
          <p:cNvSpPr/>
          <p:nvPr/>
        </p:nvSpPr>
        <p:spPr>
          <a:xfrm>
            <a:off x="777240" y="3858768"/>
            <a:ext cx="3228746" cy="932688"/>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Two sounds. Finish as directed in the Sailing Instructions for your series.</a:t>
            </a:r>
            <a:endParaRPr lang="en-US" sz="1350" dirty="0"/>
          </a:p>
        </p:txBody>
      </p:sp>
      <p:sp>
        <p:nvSpPr>
          <p:cNvPr id="28" name="Shape 25"/>
          <p:cNvSpPr/>
          <p:nvPr/>
        </p:nvSpPr>
        <p:spPr>
          <a:xfrm>
            <a:off x="4481474" y="3273552"/>
            <a:ext cx="3228746" cy="0"/>
          </a:xfrm>
          <a:prstGeom prst="line">
            <a:avLst/>
          </a:prstGeom>
          <a:noFill/>
          <a:ln w="12700">
            <a:solidFill>
              <a:srgbClr val="161B2C"/>
            </a:solidFill>
            <a:prstDash val="solid"/>
          </a:ln>
        </p:spPr>
        <p:txBody>
          <a:bodyPr/>
          <a:lstStyle/>
          <a:p>
            <a:endParaRPr lang="en-AU"/>
          </a:p>
        </p:txBody>
      </p:sp>
      <p:sp>
        <p:nvSpPr>
          <p:cNvPr id="29" name="Shape 26"/>
          <p:cNvSpPr/>
          <p:nvPr/>
        </p:nvSpPr>
        <p:spPr>
          <a:xfrm>
            <a:off x="4481474" y="3419856"/>
            <a:ext cx="786384" cy="347472"/>
          </a:xfrm>
          <a:prstGeom prst="rect">
            <a:avLst/>
          </a:prstGeom>
          <a:solidFill>
            <a:srgbClr val="161B2C"/>
          </a:solidFill>
          <a:ln/>
        </p:spPr>
        <p:txBody>
          <a:bodyPr/>
          <a:lstStyle/>
          <a:p>
            <a:endParaRPr lang="en-AU"/>
          </a:p>
        </p:txBody>
      </p:sp>
      <p:sp>
        <p:nvSpPr>
          <p:cNvPr id="30" name="Text 27"/>
          <p:cNvSpPr/>
          <p:nvPr/>
        </p:nvSpPr>
        <p:spPr>
          <a:xfrm>
            <a:off x="4481474" y="3419856"/>
            <a:ext cx="786384" cy="347472"/>
          </a:xfrm>
          <a:prstGeom prst="rect">
            <a:avLst/>
          </a:prstGeom>
          <a:noFill/>
          <a:ln/>
        </p:spPr>
        <p:txBody>
          <a:bodyPr wrap="square" lIns="0" tIns="0" rIns="0" bIns="0" rtlCol="0" anchor="ctr"/>
          <a:lstStyle/>
          <a:p>
            <a:pPr marL="0" indent="0" algn="ctr">
              <a:buNone/>
            </a:pPr>
            <a:r>
              <a:rPr lang="en-US" sz="1350" b="1" dirty="0">
                <a:solidFill>
                  <a:srgbClr val="C9B394"/>
                </a:solidFill>
                <a:latin typeface="Georgia" pitchFamily="34" charset="0"/>
                <a:ea typeface="Georgia" pitchFamily="34" charset="-122"/>
                <a:cs typeface="Georgia" pitchFamily="34" charset="-120"/>
              </a:rPr>
              <a:t>N</a:t>
            </a:r>
            <a:endParaRPr lang="en-US" sz="1350" dirty="0"/>
          </a:p>
        </p:txBody>
      </p:sp>
      <p:sp>
        <p:nvSpPr>
          <p:cNvPr id="31" name="Text 28"/>
          <p:cNvSpPr/>
          <p:nvPr/>
        </p:nvSpPr>
        <p:spPr>
          <a:xfrm>
            <a:off x="5414162" y="3419856"/>
            <a:ext cx="2296058" cy="347472"/>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Abandonment</a:t>
            </a:r>
            <a:endParaRPr lang="en-US" sz="1600" dirty="0"/>
          </a:p>
        </p:txBody>
      </p:sp>
      <p:sp>
        <p:nvSpPr>
          <p:cNvPr id="32" name="Text 29"/>
          <p:cNvSpPr/>
          <p:nvPr/>
        </p:nvSpPr>
        <p:spPr>
          <a:xfrm>
            <a:off x="4481474" y="3858768"/>
            <a:ext cx="3228746" cy="932688"/>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Three sounds. The race is abandoned. N over H means no more racing today. N over A means further signals ashore.</a:t>
            </a:r>
            <a:endParaRPr lang="en-US" sz="1350" dirty="0"/>
          </a:p>
        </p:txBody>
      </p:sp>
      <p:sp>
        <p:nvSpPr>
          <p:cNvPr id="33" name="Shape 30"/>
          <p:cNvSpPr/>
          <p:nvPr/>
        </p:nvSpPr>
        <p:spPr>
          <a:xfrm>
            <a:off x="8185709" y="3273552"/>
            <a:ext cx="3228746" cy="0"/>
          </a:xfrm>
          <a:prstGeom prst="line">
            <a:avLst/>
          </a:prstGeom>
          <a:noFill/>
          <a:ln w="12700">
            <a:solidFill>
              <a:srgbClr val="161B2C"/>
            </a:solidFill>
            <a:prstDash val="solid"/>
          </a:ln>
        </p:spPr>
        <p:txBody>
          <a:bodyPr/>
          <a:lstStyle/>
          <a:p>
            <a:endParaRPr lang="en-AU"/>
          </a:p>
        </p:txBody>
      </p:sp>
      <p:sp>
        <p:nvSpPr>
          <p:cNvPr id="34" name="Shape 31"/>
          <p:cNvSpPr/>
          <p:nvPr/>
        </p:nvSpPr>
        <p:spPr>
          <a:xfrm>
            <a:off x="8185709" y="3419856"/>
            <a:ext cx="786384" cy="347472"/>
          </a:xfrm>
          <a:prstGeom prst="rect">
            <a:avLst/>
          </a:prstGeom>
          <a:solidFill>
            <a:srgbClr val="161B2C"/>
          </a:solidFill>
          <a:ln/>
        </p:spPr>
        <p:txBody>
          <a:bodyPr/>
          <a:lstStyle/>
          <a:p>
            <a:endParaRPr lang="en-AU"/>
          </a:p>
        </p:txBody>
      </p:sp>
      <p:sp>
        <p:nvSpPr>
          <p:cNvPr id="35" name="Text 32"/>
          <p:cNvSpPr/>
          <p:nvPr/>
        </p:nvSpPr>
        <p:spPr>
          <a:xfrm>
            <a:off x="8185709" y="3419856"/>
            <a:ext cx="786384" cy="347472"/>
          </a:xfrm>
          <a:prstGeom prst="rect">
            <a:avLst/>
          </a:prstGeom>
          <a:noFill/>
          <a:ln/>
        </p:spPr>
        <p:txBody>
          <a:bodyPr wrap="square" lIns="0" tIns="0" rIns="0" bIns="0" rtlCol="0" anchor="ctr"/>
          <a:lstStyle/>
          <a:p>
            <a:pPr marL="0" indent="0" algn="ctr">
              <a:buNone/>
            </a:pPr>
            <a:r>
              <a:rPr lang="en-US" sz="1350" b="1" dirty="0">
                <a:solidFill>
                  <a:srgbClr val="C9B394"/>
                </a:solidFill>
                <a:latin typeface="Georgia" pitchFamily="34" charset="0"/>
                <a:ea typeface="Georgia" pitchFamily="34" charset="-122"/>
                <a:cs typeface="Georgia" pitchFamily="34" charset="-120"/>
              </a:rPr>
              <a:t>L</a:t>
            </a:r>
            <a:endParaRPr lang="en-US" sz="1350" dirty="0"/>
          </a:p>
        </p:txBody>
      </p:sp>
      <p:sp>
        <p:nvSpPr>
          <p:cNvPr id="36" name="Text 33"/>
          <p:cNvSpPr/>
          <p:nvPr/>
        </p:nvSpPr>
        <p:spPr>
          <a:xfrm>
            <a:off x="9118397" y="3419856"/>
            <a:ext cx="2296058" cy="347472"/>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Come within hail</a:t>
            </a:r>
            <a:endParaRPr lang="en-US" sz="1600" dirty="0"/>
          </a:p>
        </p:txBody>
      </p:sp>
      <p:sp>
        <p:nvSpPr>
          <p:cNvPr id="37" name="Text 34"/>
          <p:cNvSpPr/>
          <p:nvPr/>
        </p:nvSpPr>
        <p:spPr>
          <a:xfrm>
            <a:off x="8185709" y="3858768"/>
            <a:ext cx="3228746" cy="932688"/>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Ashore, a notice has been posted. Afloat, come within hail or follow the vessel displaying it.</a:t>
            </a:r>
            <a:endParaRPr lang="en-US" sz="1350" dirty="0"/>
          </a:p>
        </p:txBody>
      </p:sp>
      <p:sp>
        <p:nvSpPr>
          <p:cNvPr id="38" name="Shape 35"/>
          <p:cNvSpPr/>
          <p:nvPr/>
        </p:nvSpPr>
        <p:spPr>
          <a:xfrm>
            <a:off x="777240" y="5047488"/>
            <a:ext cx="10637215" cy="877824"/>
          </a:xfrm>
          <a:prstGeom prst="rect">
            <a:avLst/>
          </a:prstGeom>
          <a:solidFill>
            <a:srgbClr val="161B2C"/>
          </a:solidFill>
          <a:ln/>
        </p:spPr>
        <p:txBody>
          <a:bodyPr/>
          <a:lstStyle/>
          <a:p>
            <a:endParaRPr lang="en-AU"/>
          </a:p>
        </p:txBody>
      </p:sp>
      <p:sp>
        <p:nvSpPr>
          <p:cNvPr id="39" name="Text 36"/>
          <p:cNvSpPr/>
          <p:nvPr/>
        </p:nvSpPr>
        <p:spPr>
          <a:xfrm>
            <a:off x="1124712" y="5047488"/>
            <a:ext cx="9942271" cy="877824"/>
          </a:xfrm>
          <a:prstGeom prst="rect">
            <a:avLst/>
          </a:prstGeom>
          <a:noFill/>
          <a:ln/>
        </p:spPr>
        <p:txBody>
          <a:bodyPr wrap="square" lIns="0" tIns="0" rIns="0" bIns="0" rtlCol="0" anchor="ctr"/>
          <a:lstStyle/>
          <a:p>
            <a:pPr marL="0" indent="0" algn="l">
              <a:lnSpc>
                <a:spcPts val="1917"/>
              </a:lnSpc>
              <a:buNone/>
            </a:pPr>
            <a:r>
              <a:rPr lang="en-US" sz="1350" i="1" dirty="0">
                <a:solidFill>
                  <a:srgbClr val="C9B394"/>
                </a:solidFill>
                <a:latin typeface="Georgia" pitchFamily="34" charset="0"/>
                <a:ea typeface="Georgia" pitchFamily="34" charset="-122"/>
                <a:cs typeface="Georgia" pitchFamily="34" charset="-120"/>
              </a:rPr>
              <a:t>The full table of race signals is at the front of the Racing Rules of Sailing. Keep a copy aboard, because the one time you need it will be the one time you cannot remember it.</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TONIGHT</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What we will cover</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2</a:t>
            </a:r>
            <a:endParaRPr lang="en-US" sz="1000" dirty="0"/>
          </a:p>
        </p:txBody>
      </p:sp>
      <p:sp>
        <p:nvSpPr>
          <p:cNvPr id="8" name="Text 5"/>
          <p:cNvSpPr/>
          <p:nvPr/>
        </p:nvSpPr>
        <p:spPr>
          <a:xfrm>
            <a:off x="777240" y="1554480"/>
            <a:ext cx="777240" cy="365760"/>
          </a:xfrm>
          <a:prstGeom prst="rect">
            <a:avLst/>
          </a:prstGeom>
          <a:noFill/>
          <a:ln/>
        </p:spPr>
        <p:txBody>
          <a:bodyPr wrap="square" lIns="0" tIns="0" rIns="0" bIns="0" rtlCol="0" anchor="ctr"/>
          <a:lstStyle/>
          <a:p>
            <a:pPr marL="0" indent="0" algn="r">
              <a:buNone/>
            </a:pPr>
            <a:r>
              <a:rPr lang="en-US" sz="1400" b="1" kern="0" spc="60" dirty="0">
                <a:solidFill>
                  <a:srgbClr val="AB9166"/>
                </a:solidFill>
                <a:latin typeface="Georgia" pitchFamily="34" charset="0"/>
                <a:ea typeface="Georgia" pitchFamily="34" charset="-122"/>
                <a:cs typeface="Georgia" pitchFamily="34" charset="-120"/>
              </a:rPr>
              <a:t>I</a:t>
            </a:r>
            <a:endParaRPr lang="en-US" sz="1400" dirty="0"/>
          </a:p>
        </p:txBody>
      </p:sp>
      <p:sp>
        <p:nvSpPr>
          <p:cNvPr id="9" name="Text 6"/>
          <p:cNvSpPr/>
          <p:nvPr/>
        </p:nvSpPr>
        <p:spPr>
          <a:xfrm>
            <a:off x="1828800" y="1554480"/>
            <a:ext cx="8778240" cy="365760"/>
          </a:xfrm>
          <a:prstGeom prst="rect">
            <a:avLst/>
          </a:prstGeom>
          <a:noFill/>
          <a:ln/>
        </p:spPr>
        <p:txBody>
          <a:bodyPr wrap="square" lIns="0" tIns="0" rIns="0" bIns="0" rtlCol="0" anchor="ctr"/>
          <a:lstStyle/>
          <a:p>
            <a:pPr marL="0" indent="0">
              <a:buNone/>
            </a:pPr>
            <a:r>
              <a:rPr lang="en-US" sz="1750" dirty="0">
                <a:solidFill>
                  <a:srgbClr val="22262F"/>
                </a:solidFill>
                <a:latin typeface="Georgia" pitchFamily="34" charset="0"/>
                <a:ea typeface="Georgia" pitchFamily="34" charset="-122"/>
                <a:cs typeface="Georgia" pitchFamily="34" charset="-120"/>
              </a:rPr>
              <a:t>Housekeeping and sign on</a:t>
            </a:r>
            <a:endParaRPr lang="en-US" sz="1750" dirty="0"/>
          </a:p>
        </p:txBody>
      </p:sp>
      <p:sp>
        <p:nvSpPr>
          <p:cNvPr id="10" name="Text 7"/>
          <p:cNvSpPr/>
          <p:nvPr/>
        </p:nvSpPr>
        <p:spPr>
          <a:xfrm>
            <a:off x="777240" y="1961388"/>
            <a:ext cx="777240" cy="365760"/>
          </a:xfrm>
          <a:prstGeom prst="rect">
            <a:avLst/>
          </a:prstGeom>
          <a:noFill/>
          <a:ln/>
        </p:spPr>
        <p:txBody>
          <a:bodyPr wrap="square" lIns="0" tIns="0" rIns="0" bIns="0" rtlCol="0" anchor="ctr"/>
          <a:lstStyle/>
          <a:p>
            <a:pPr marL="0" indent="0" algn="r">
              <a:buNone/>
            </a:pPr>
            <a:r>
              <a:rPr lang="en-US" sz="1400" b="1" kern="0" spc="60" dirty="0">
                <a:solidFill>
                  <a:srgbClr val="AB9166"/>
                </a:solidFill>
                <a:latin typeface="Georgia" pitchFamily="34" charset="0"/>
                <a:ea typeface="Georgia" pitchFamily="34" charset="-122"/>
                <a:cs typeface="Georgia" pitchFamily="34" charset="-120"/>
              </a:rPr>
              <a:t>II</a:t>
            </a:r>
            <a:endParaRPr lang="en-US" sz="1400" dirty="0"/>
          </a:p>
        </p:txBody>
      </p:sp>
      <p:sp>
        <p:nvSpPr>
          <p:cNvPr id="11" name="Text 8"/>
          <p:cNvSpPr/>
          <p:nvPr/>
        </p:nvSpPr>
        <p:spPr>
          <a:xfrm>
            <a:off x="1828800" y="1961388"/>
            <a:ext cx="8778240" cy="365760"/>
          </a:xfrm>
          <a:prstGeom prst="rect">
            <a:avLst/>
          </a:prstGeom>
          <a:noFill/>
          <a:ln/>
        </p:spPr>
        <p:txBody>
          <a:bodyPr wrap="square" lIns="0" tIns="0" rIns="0" bIns="0" rtlCol="0" anchor="ctr"/>
          <a:lstStyle/>
          <a:p>
            <a:pPr marL="0" indent="0">
              <a:buNone/>
            </a:pPr>
            <a:r>
              <a:rPr lang="en-US" sz="1750" dirty="0">
                <a:solidFill>
                  <a:srgbClr val="22262F"/>
                </a:solidFill>
                <a:latin typeface="Georgia" pitchFamily="34" charset="0"/>
                <a:ea typeface="Georgia" pitchFamily="34" charset="-122"/>
                <a:cs typeface="Georgia" pitchFamily="34" charset="-120"/>
              </a:rPr>
              <a:t>Your Sailing Committee</a:t>
            </a:r>
            <a:endParaRPr lang="en-US" sz="1750" dirty="0"/>
          </a:p>
        </p:txBody>
      </p:sp>
      <p:sp>
        <p:nvSpPr>
          <p:cNvPr id="12" name="Text 9"/>
          <p:cNvSpPr/>
          <p:nvPr/>
        </p:nvSpPr>
        <p:spPr>
          <a:xfrm>
            <a:off x="777240" y="2368296"/>
            <a:ext cx="777240" cy="365760"/>
          </a:xfrm>
          <a:prstGeom prst="rect">
            <a:avLst/>
          </a:prstGeom>
          <a:noFill/>
          <a:ln/>
        </p:spPr>
        <p:txBody>
          <a:bodyPr wrap="square" lIns="0" tIns="0" rIns="0" bIns="0" rtlCol="0" anchor="ctr"/>
          <a:lstStyle/>
          <a:p>
            <a:pPr marL="0" indent="0" algn="r">
              <a:buNone/>
            </a:pPr>
            <a:r>
              <a:rPr lang="en-US" sz="1400" b="1" kern="0" spc="60" dirty="0">
                <a:solidFill>
                  <a:srgbClr val="AB9166"/>
                </a:solidFill>
                <a:latin typeface="Georgia" pitchFamily="34" charset="0"/>
                <a:ea typeface="Georgia" pitchFamily="34" charset="-122"/>
                <a:cs typeface="Georgia" pitchFamily="34" charset="-120"/>
              </a:rPr>
              <a:t>III</a:t>
            </a:r>
            <a:endParaRPr lang="en-US" sz="1400" dirty="0"/>
          </a:p>
        </p:txBody>
      </p:sp>
      <p:sp>
        <p:nvSpPr>
          <p:cNvPr id="13" name="Text 10"/>
          <p:cNvSpPr/>
          <p:nvPr/>
        </p:nvSpPr>
        <p:spPr>
          <a:xfrm>
            <a:off x="1828800" y="2368296"/>
            <a:ext cx="8778240" cy="365760"/>
          </a:xfrm>
          <a:prstGeom prst="rect">
            <a:avLst/>
          </a:prstGeom>
          <a:noFill/>
          <a:ln/>
        </p:spPr>
        <p:txBody>
          <a:bodyPr wrap="square" lIns="0" tIns="0" rIns="0" bIns="0" rtlCol="0" anchor="ctr"/>
          <a:lstStyle/>
          <a:p>
            <a:pPr marL="0" indent="0">
              <a:buNone/>
            </a:pPr>
            <a:r>
              <a:rPr lang="en-US" sz="1750" dirty="0">
                <a:solidFill>
                  <a:srgbClr val="22262F"/>
                </a:solidFill>
                <a:latin typeface="Georgia" pitchFamily="34" charset="0"/>
                <a:ea typeface="Georgia" pitchFamily="34" charset="-122"/>
                <a:cs typeface="Georgia" pitchFamily="34" charset="-120"/>
              </a:rPr>
              <a:t>The 2026 to 2027 racing calendar</a:t>
            </a:r>
            <a:endParaRPr lang="en-US" sz="1750" dirty="0"/>
          </a:p>
        </p:txBody>
      </p:sp>
      <p:sp>
        <p:nvSpPr>
          <p:cNvPr id="14" name="Text 11"/>
          <p:cNvSpPr/>
          <p:nvPr/>
        </p:nvSpPr>
        <p:spPr>
          <a:xfrm>
            <a:off x="777240" y="2775204"/>
            <a:ext cx="777240" cy="365760"/>
          </a:xfrm>
          <a:prstGeom prst="rect">
            <a:avLst/>
          </a:prstGeom>
          <a:noFill/>
          <a:ln/>
        </p:spPr>
        <p:txBody>
          <a:bodyPr wrap="square" lIns="0" tIns="0" rIns="0" bIns="0" rtlCol="0" anchor="ctr"/>
          <a:lstStyle/>
          <a:p>
            <a:pPr marL="0" indent="0" algn="r">
              <a:buNone/>
            </a:pPr>
            <a:r>
              <a:rPr lang="en-US" sz="1400" b="1" kern="0" spc="60" dirty="0">
                <a:solidFill>
                  <a:srgbClr val="AB9166"/>
                </a:solidFill>
                <a:latin typeface="Georgia" pitchFamily="34" charset="0"/>
                <a:ea typeface="Georgia" pitchFamily="34" charset="-122"/>
                <a:cs typeface="Georgia" pitchFamily="34" charset="-120"/>
              </a:rPr>
              <a:t>IV</a:t>
            </a:r>
            <a:endParaRPr lang="en-US" sz="1400" dirty="0"/>
          </a:p>
        </p:txBody>
      </p:sp>
      <p:sp>
        <p:nvSpPr>
          <p:cNvPr id="15" name="Text 12"/>
          <p:cNvSpPr/>
          <p:nvPr/>
        </p:nvSpPr>
        <p:spPr>
          <a:xfrm>
            <a:off x="1828800" y="2775204"/>
            <a:ext cx="8778240" cy="365760"/>
          </a:xfrm>
          <a:prstGeom prst="rect">
            <a:avLst/>
          </a:prstGeom>
          <a:noFill/>
          <a:ln/>
        </p:spPr>
        <p:txBody>
          <a:bodyPr wrap="square" lIns="0" tIns="0" rIns="0" bIns="0" rtlCol="0" anchor="ctr"/>
          <a:lstStyle/>
          <a:p>
            <a:pPr marL="0" indent="0">
              <a:buNone/>
            </a:pPr>
            <a:r>
              <a:rPr lang="en-US" sz="1750" dirty="0">
                <a:solidFill>
                  <a:srgbClr val="22262F"/>
                </a:solidFill>
                <a:latin typeface="Georgia" pitchFamily="34" charset="0"/>
                <a:ea typeface="Georgia" pitchFamily="34" charset="-122"/>
                <a:cs typeface="Georgia" pitchFamily="34" charset="-120"/>
              </a:rPr>
              <a:t>Entries, race documents and scoring</a:t>
            </a:r>
            <a:endParaRPr lang="en-US" sz="1750" dirty="0"/>
          </a:p>
        </p:txBody>
      </p:sp>
      <p:sp>
        <p:nvSpPr>
          <p:cNvPr id="16" name="Text 13"/>
          <p:cNvSpPr/>
          <p:nvPr/>
        </p:nvSpPr>
        <p:spPr>
          <a:xfrm>
            <a:off x="777240" y="3182112"/>
            <a:ext cx="777240" cy="365760"/>
          </a:xfrm>
          <a:prstGeom prst="rect">
            <a:avLst/>
          </a:prstGeom>
          <a:noFill/>
          <a:ln/>
        </p:spPr>
        <p:txBody>
          <a:bodyPr wrap="square" lIns="0" tIns="0" rIns="0" bIns="0" rtlCol="0" anchor="ctr"/>
          <a:lstStyle/>
          <a:p>
            <a:pPr marL="0" indent="0" algn="r">
              <a:buNone/>
            </a:pPr>
            <a:r>
              <a:rPr lang="en-US" sz="1400" b="1" kern="0" spc="60" dirty="0">
                <a:solidFill>
                  <a:srgbClr val="AB9166"/>
                </a:solidFill>
                <a:latin typeface="Georgia" pitchFamily="34" charset="0"/>
                <a:ea typeface="Georgia" pitchFamily="34" charset="-122"/>
                <a:cs typeface="Georgia" pitchFamily="34" charset="-120"/>
              </a:rPr>
              <a:t>V</a:t>
            </a:r>
            <a:endParaRPr lang="en-US" sz="1400" dirty="0"/>
          </a:p>
        </p:txBody>
      </p:sp>
      <p:sp>
        <p:nvSpPr>
          <p:cNvPr id="17" name="Text 14"/>
          <p:cNvSpPr/>
          <p:nvPr/>
        </p:nvSpPr>
        <p:spPr>
          <a:xfrm>
            <a:off x="1828800" y="3182112"/>
            <a:ext cx="8778240" cy="365760"/>
          </a:xfrm>
          <a:prstGeom prst="rect">
            <a:avLst/>
          </a:prstGeom>
          <a:noFill/>
          <a:ln/>
        </p:spPr>
        <p:txBody>
          <a:bodyPr wrap="square" lIns="0" tIns="0" rIns="0" bIns="0" rtlCol="0" anchor="ctr"/>
          <a:lstStyle/>
          <a:p>
            <a:pPr marL="0" indent="0">
              <a:buNone/>
            </a:pPr>
            <a:r>
              <a:rPr lang="en-US" sz="1750" dirty="0">
                <a:solidFill>
                  <a:srgbClr val="22262F"/>
                </a:solidFill>
                <a:latin typeface="Georgia" pitchFamily="34" charset="0"/>
                <a:ea typeface="Georgia" pitchFamily="34" charset="-122"/>
                <a:cs typeface="Georgia" pitchFamily="34" charset="-120"/>
              </a:rPr>
              <a:t>Race signals, radio and abandonment</a:t>
            </a:r>
            <a:endParaRPr lang="en-US" sz="1750" dirty="0"/>
          </a:p>
        </p:txBody>
      </p:sp>
      <p:sp>
        <p:nvSpPr>
          <p:cNvPr id="18" name="Text 15"/>
          <p:cNvSpPr/>
          <p:nvPr/>
        </p:nvSpPr>
        <p:spPr>
          <a:xfrm>
            <a:off x="777240" y="3589020"/>
            <a:ext cx="777240" cy="365760"/>
          </a:xfrm>
          <a:prstGeom prst="rect">
            <a:avLst/>
          </a:prstGeom>
          <a:noFill/>
          <a:ln/>
        </p:spPr>
        <p:txBody>
          <a:bodyPr wrap="square" lIns="0" tIns="0" rIns="0" bIns="0" rtlCol="0" anchor="ctr"/>
          <a:lstStyle/>
          <a:p>
            <a:pPr marL="0" indent="0" algn="r">
              <a:buNone/>
            </a:pPr>
            <a:r>
              <a:rPr lang="en-US" sz="1400" b="1" kern="0" spc="60" dirty="0">
                <a:solidFill>
                  <a:srgbClr val="AB9166"/>
                </a:solidFill>
                <a:latin typeface="Georgia" pitchFamily="34" charset="0"/>
                <a:ea typeface="Georgia" pitchFamily="34" charset="-122"/>
                <a:cs typeface="Georgia" pitchFamily="34" charset="-120"/>
              </a:rPr>
              <a:t>VI</a:t>
            </a:r>
            <a:endParaRPr lang="en-US" sz="1400" dirty="0"/>
          </a:p>
        </p:txBody>
      </p:sp>
      <p:sp>
        <p:nvSpPr>
          <p:cNvPr id="19" name="Text 16"/>
          <p:cNvSpPr/>
          <p:nvPr/>
        </p:nvSpPr>
        <p:spPr>
          <a:xfrm>
            <a:off x="1828800" y="3589020"/>
            <a:ext cx="8778240" cy="365760"/>
          </a:xfrm>
          <a:prstGeom prst="rect">
            <a:avLst/>
          </a:prstGeom>
          <a:noFill/>
          <a:ln/>
        </p:spPr>
        <p:txBody>
          <a:bodyPr wrap="square" lIns="0" tIns="0" rIns="0" bIns="0" rtlCol="0" anchor="ctr"/>
          <a:lstStyle/>
          <a:p>
            <a:pPr marL="0" indent="0">
              <a:buNone/>
            </a:pPr>
            <a:r>
              <a:rPr lang="en-US" sz="1750" dirty="0">
                <a:solidFill>
                  <a:srgbClr val="22262F"/>
                </a:solidFill>
                <a:latin typeface="Georgia" pitchFamily="34" charset="0"/>
                <a:ea typeface="Georgia" pitchFamily="34" charset="-122"/>
                <a:cs typeface="Georgia" pitchFamily="34" charset="-120"/>
              </a:rPr>
              <a:t>Safe racing: the five sources of risk</a:t>
            </a:r>
            <a:endParaRPr lang="en-US" sz="1750" dirty="0"/>
          </a:p>
        </p:txBody>
      </p:sp>
      <p:sp>
        <p:nvSpPr>
          <p:cNvPr id="20" name="Text 17"/>
          <p:cNvSpPr/>
          <p:nvPr/>
        </p:nvSpPr>
        <p:spPr>
          <a:xfrm>
            <a:off x="777240" y="3995928"/>
            <a:ext cx="777240" cy="365760"/>
          </a:xfrm>
          <a:prstGeom prst="rect">
            <a:avLst/>
          </a:prstGeom>
          <a:noFill/>
          <a:ln/>
        </p:spPr>
        <p:txBody>
          <a:bodyPr wrap="square" lIns="0" tIns="0" rIns="0" bIns="0" rtlCol="0" anchor="ctr"/>
          <a:lstStyle/>
          <a:p>
            <a:pPr marL="0" indent="0" algn="r">
              <a:buNone/>
            </a:pPr>
            <a:r>
              <a:rPr lang="en-US" sz="1400" b="1" kern="0" spc="60" dirty="0">
                <a:solidFill>
                  <a:srgbClr val="AB9166"/>
                </a:solidFill>
                <a:latin typeface="Georgia" pitchFamily="34" charset="0"/>
                <a:ea typeface="Georgia" pitchFamily="34" charset="-122"/>
                <a:cs typeface="Georgia" pitchFamily="34" charset="-120"/>
              </a:rPr>
              <a:t>VII</a:t>
            </a:r>
            <a:endParaRPr lang="en-US" sz="1400" dirty="0"/>
          </a:p>
        </p:txBody>
      </p:sp>
      <p:sp>
        <p:nvSpPr>
          <p:cNvPr id="21" name="Text 18"/>
          <p:cNvSpPr/>
          <p:nvPr/>
        </p:nvSpPr>
        <p:spPr>
          <a:xfrm>
            <a:off x="1828800" y="3995928"/>
            <a:ext cx="8778240" cy="365760"/>
          </a:xfrm>
          <a:prstGeom prst="rect">
            <a:avLst/>
          </a:prstGeom>
          <a:noFill/>
          <a:ln/>
        </p:spPr>
        <p:txBody>
          <a:bodyPr wrap="square" lIns="0" tIns="0" rIns="0" bIns="0" rtlCol="0" anchor="ctr"/>
          <a:lstStyle/>
          <a:p>
            <a:pPr marL="0" indent="0">
              <a:buNone/>
            </a:pPr>
            <a:r>
              <a:rPr lang="en-US" sz="1750" dirty="0">
                <a:solidFill>
                  <a:srgbClr val="22262F"/>
                </a:solidFill>
                <a:latin typeface="Georgia" pitchFamily="34" charset="0"/>
                <a:ea typeface="Georgia" pitchFamily="34" charset="-122"/>
                <a:cs typeface="Georgia" pitchFamily="34" charset="-120"/>
              </a:rPr>
              <a:t>Safety equipment and your obligations</a:t>
            </a:r>
            <a:endParaRPr lang="en-US" sz="1750" dirty="0"/>
          </a:p>
        </p:txBody>
      </p:sp>
      <p:sp>
        <p:nvSpPr>
          <p:cNvPr id="22" name="Text 19"/>
          <p:cNvSpPr/>
          <p:nvPr/>
        </p:nvSpPr>
        <p:spPr>
          <a:xfrm>
            <a:off x="777240" y="4402836"/>
            <a:ext cx="777240" cy="365760"/>
          </a:xfrm>
          <a:prstGeom prst="rect">
            <a:avLst/>
          </a:prstGeom>
          <a:noFill/>
          <a:ln/>
        </p:spPr>
        <p:txBody>
          <a:bodyPr wrap="square" lIns="0" tIns="0" rIns="0" bIns="0" rtlCol="0" anchor="ctr"/>
          <a:lstStyle/>
          <a:p>
            <a:pPr marL="0" indent="0" algn="r">
              <a:buNone/>
            </a:pPr>
            <a:r>
              <a:rPr lang="en-US" sz="1400" b="1" kern="0" spc="60" dirty="0">
                <a:solidFill>
                  <a:srgbClr val="AB9166"/>
                </a:solidFill>
                <a:latin typeface="Georgia" pitchFamily="34" charset="0"/>
                <a:ea typeface="Georgia" pitchFamily="34" charset="-122"/>
                <a:cs typeface="Georgia" pitchFamily="34" charset="-120"/>
              </a:rPr>
              <a:t>VIII</a:t>
            </a:r>
            <a:endParaRPr lang="en-US" sz="1400" dirty="0"/>
          </a:p>
        </p:txBody>
      </p:sp>
      <p:sp>
        <p:nvSpPr>
          <p:cNvPr id="23" name="Text 20"/>
          <p:cNvSpPr/>
          <p:nvPr/>
        </p:nvSpPr>
        <p:spPr>
          <a:xfrm>
            <a:off x="1828800" y="4402836"/>
            <a:ext cx="8778240" cy="365760"/>
          </a:xfrm>
          <a:prstGeom prst="rect">
            <a:avLst/>
          </a:prstGeom>
          <a:noFill/>
          <a:ln/>
        </p:spPr>
        <p:txBody>
          <a:bodyPr wrap="square" lIns="0" tIns="0" rIns="0" bIns="0" rtlCol="0" anchor="ctr"/>
          <a:lstStyle/>
          <a:p>
            <a:pPr marL="0" indent="0">
              <a:buNone/>
            </a:pPr>
            <a:r>
              <a:rPr lang="en-US" sz="1750" dirty="0">
                <a:solidFill>
                  <a:srgbClr val="22262F"/>
                </a:solidFill>
                <a:latin typeface="Georgia" pitchFamily="34" charset="0"/>
                <a:ea typeface="Georgia" pitchFamily="34" charset="-122"/>
                <a:cs typeface="Georgia" pitchFamily="34" charset="-120"/>
              </a:rPr>
              <a:t>When it goes wrong: rescue and evacuation</a:t>
            </a:r>
            <a:endParaRPr lang="en-US" sz="1750" dirty="0"/>
          </a:p>
        </p:txBody>
      </p:sp>
      <p:sp>
        <p:nvSpPr>
          <p:cNvPr id="24" name="Text 21"/>
          <p:cNvSpPr/>
          <p:nvPr/>
        </p:nvSpPr>
        <p:spPr>
          <a:xfrm>
            <a:off x="777240" y="4809744"/>
            <a:ext cx="777240" cy="365760"/>
          </a:xfrm>
          <a:prstGeom prst="rect">
            <a:avLst/>
          </a:prstGeom>
          <a:noFill/>
          <a:ln/>
        </p:spPr>
        <p:txBody>
          <a:bodyPr wrap="square" lIns="0" tIns="0" rIns="0" bIns="0" rtlCol="0" anchor="ctr"/>
          <a:lstStyle/>
          <a:p>
            <a:pPr marL="0" indent="0" algn="r">
              <a:buNone/>
            </a:pPr>
            <a:r>
              <a:rPr lang="en-US" sz="1400" b="1" kern="0" spc="60" dirty="0">
                <a:solidFill>
                  <a:srgbClr val="AB9166"/>
                </a:solidFill>
                <a:latin typeface="Georgia" pitchFamily="34" charset="0"/>
                <a:ea typeface="Georgia" pitchFamily="34" charset="-122"/>
                <a:cs typeface="Georgia" pitchFamily="34" charset="-120"/>
              </a:rPr>
              <a:t>IX</a:t>
            </a:r>
            <a:endParaRPr lang="en-US" sz="1400" dirty="0"/>
          </a:p>
        </p:txBody>
      </p:sp>
      <p:sp>
        <p:nvSpPr>
          <p:cNvPr id="25" name="Text 22"/>
          <p:cNvSpPr/>
          <p:nvPr/>
        </p:nvSpPr>
        <p:spPr>
          <a:xfrm>
            <a:off x="1828800" y="4809744"/>
            <a:ext cx="8778240" cy="365760"/>
          </a:xfrm>
          <a:prstGeom prst="rect">
            <a:avLst/>
          </a:prstGeom>
          <a:noFill/>
          <a:ln/>
        </p:spPr>
        <p:txBody>
          <a:bodyPr wrap="square" lIns="0" tIns="0" rIns="0" bIns="0" rtlCol="0" anchor="ctr"/>
          <a:lstStyle/>
          <a:p>
            <a:pPr marL="0" indent="0">
              <a:buNone/>
            </a:pPr>
            <a:r>
              <a:rPr lang="en-US" sz="1750" dirty="0">
                <a:solidFill>
                  <a:srgbClr val="22262F"/>
                </a:solidFill>
                <a:latin typeface="Georgia" pitchFamily="34" charset="0"/>
                <a:ea typeface="Georgia" pitchFamily="34" charset="-122"/>
                <a:cs typeface="Georgia" pitchFamily="34" charset="-120"/>
              </a:rPr>
              <a:t>Volunteering with the Race Management Team</a:t>
            </a:r>
            <a:endParaRPr lang="en-US" sz="1750" dirty="0"/>
          </a:p>
        </p:txBody>
      </p:sp>
      <p:sp>
        <p:nvSpPr>
          <p:cNvPr id="26" name="Text 23"/>
          <p:cNvSpPr/>
          <p:nvPr/>
        </p:nvSpPr>
        <p:spPr>
          <a:xfrm>
            <a:off x="777240" y="5216652"/>
            <a:ext cx="777240" cy="365760"/>
          </a:xfrm>
          <a:prstGeom prst="rect">
            <a:avLst/>
          </a:prstGeom>
          <a:noFill/>
          <a:ln/>
        </p:spPr>
        <p:txBody>
          <a:bodyPr wrap="square" lIns="0" tIns="0" rIns="0" bIns="0" rtlCol="0" anchor="ctr"/>
          <a:lstStyle/>
          <a:p>
            <a:pPr marL="0" indent="0" algn="r">
              <a:buNone/>
            </a:pPr>
            <a:r>
              <a:rPr lang="en-US" sz="1400" b="1" kern="0" spc="60" dirty="0">
                <a:solidFill>
                  <a:srgbClr val="AB9166"/>
                </a:solidFill>
                <a:latin typeface="Georgia" pitchFamily="34" charset="0"/>
                <a:ea typeface="Georgia" pitchFamily="34" charset="-122"/>
                <a:cs typeface="Georgia" pitchFamily="34" charset="-120"/>
              </a:rPr>
              <a:t>X</a:t>
            </a:r>
            <a:endParaRPr lang="en-US" sz="1400" dirty="0"/>
          </a:p>
        </p:txBody>
      </p:sp>
      <p:sp>
        <p:nvSpPr>
          <p:cNvPr id="27" name="Text 24"/>
          <p:cNvSpPr/>
          <p:nvPr/>
        </p:nvSpPr>
        <p:spPr>
          <a:xfrm>
            <a:off x="1828800" y="5216652"/>
            <a:ext cx="8778240" cy="365760"/>
          </a:xfrm>
          <a:prstGeom prst="rect">
            <a:avLst/>
          </a:prstGeom>
          <a:noFill/>
          <a:ln/>
        </p:spPr>
        <p:txBody>
          <a:bodyPr wrap="square" lIns="0" tIns="0" rIns="0" bIns="0" rtlCol="0" anchor="ctr"/>
          <a:lstStyle/>
          <a:p>
            <a:pPr marL="0" indent="0">
              <a:buNone/>
            </a:pPr>
            <a:r>
              <a:rPr lang="en-US" sz="1750" dirty="0">
                <a:solidFill>
                  <a:srgbClr val="22262F"/>
                </a:solidFill>
                <a:latin typeface="Georgia" pitchFamily="34" charset="0"/>
                <a:ea typeface="Georgia" pitchFamily="34" charset="-122"/>
                <a:cs typeface="Georgia" pitchFamily="34" charset="-120"/>
              </a:rPr>
              <a:t>Questions and open forum</a:t>
            </a:r>
            <a:endParaRPr lang="en-US" sz="1750" dirty="0"/>
          </a:p>
        </p:txBody>
      </p:sp>
      <p:sp>
        <p:nvSpPr>
          <p:cNvPr id="28" name="Shape 25"/>
          <p:cNvSpPr/>
          <p:nvPr/>
        </p:nvSpPr>
        <p:spPr>
          <a:xfrm>
            <a:off x="777240" y="5705856"/>
            <a:ext cx="10637215" cy="0"/>
          </a:xfrm>
          <a:prstGeom prst="line">
            <a:avLst/>
          </a:prstGeom>
          <a:noFill/>
          <a:ln w="9525">
            <a:solidFill>
              <a:srgbClr val="C9CDD6"/>
            </a:solidFill>
            <a:prstDash val="solid"/>
          </a:ln>
        </p:spPr>
        <p:txBody>
          <a:bodyPr/>
          <a:lstStyle/>
          <a:p>
            <a:endParaRPr lang="en-AU"/>
          </a:p>
        </p:txBody>
      </p:sp>
      <p:sp>
        <p:nvSpPr>
          <p:cNvPr id="29" name="Text 26"/>
          <p:cNvSpPr/>
          <p:nvPr/>
        </p:nvSpPr>
        <p:spPr>
          <a:xfrm>
            <a:off x="777240" y="5815584"/>
            <a:ext cx="10637215" cy="310896"/>
          </a:xfrm>
          <a:prstGeom prst="rect">
            <a:avLst/>
          </a:prstGeom>
          <a:noFill/>
          <a:ln/>
        </p:spPr>
        <p:txBody>
          <a:bodyPr wrap="square" lIns="0" tIns="0" rIns="0" bIns="0" rtlCol="0" anchor="ctr"/>
          <a:lstStyle/>
          <a:p>
            <a:pPr marL="0" indent="0">
              <a:buNone/>
            </a:pPr>
            <a:r>
              <a:rPr lang="en-US" sz="1400" i="1" dirty="0">
                <a:solidFill>
                  <a:srgbClr val="8C2327"/>
                </a:solidFill>
                <a:latin typeface="Georgia" pitchFamily="34" charset="0"/>
                <a:ea typeface="Georgia" pitchFamily="34" charset="-122"/>
                <a:cs typeface="Georgia" pitchFamily="34" charset="-120"/>
              </a:rPr>
              <a:t>Questions are welcome throughout. Hold the interesting hypotheticals for the forum at the end.</a:t>
            </a:r>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COMMUNICATIONS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Radio and the pre-start call</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20</a:t>
            </a:r>
            <a:endParaRPr lang="en-US" sz="1000" dirty="0"/>
          </a:p>
        </p:txBody>
      </p:sp>
      <p:sp>
        <p:nvSpPr>
          <p:cNvPr id="8" name="Shape 5"/>
          <p:cNvSpPr/>
          <p:nvPr/>
        </p:nvSpPr>
        <p:spPr>
          <a:xfrm>
            <a:off x="777240" y="1481328"/>
            <a:ext cx="10637215" cy="0"/>
          </a:xfrm>
          <a:prstGeom prst="line">
            <a:avLst/>
          </a:prstGeom>
          <a:noFill/>
          <a:ln w="12700">
            <a:solidFill>
              <a:srgbClr val="161B2C"/>
            </a:solidFill>
            <a:prstDash val="solid"/>
          </a:ln>
        </p:spPr>
        <p:txBody>
          <a:bodyPr/>
          <a:lstStyle/>
          <a:p>
            <a:endParaRPr lang="en-AU"/>
          </a:p>
        </p:txBody>
      </p:sp>
      <p:sp>
        <p:nvSpPr>
          <p:cNvPr id="9" name="Text 6"/>
          <p:cNvSpPr/>
          <p:nvPr/>
        </p:nvSpPr>
        <p:spPr>
          <a:xfrm>
            <a:off x="777240" y="1682496"/>
            <a:ext cx="10637215" cy="3383280"/>
          </a:xfrm>
          <a:prstGeom prst="rect">
            <a:avLst/>
          </a:prstGeom>
          <a:noFill/>
          <a:ln/>
        </p:spPr>
        <p:txBody>
          <a:bodyPr wrap="square" lIns="0" tIns="0" rIns="0" bIns="0" rtlCol="0" anchor="t"/>
          <a:lstStyle/>
          <a:p>
            <a:pPr marL="215900" indent="-215900">
              <a:lnSpc>
                <a:spcPts val="2010"/>
              </a:lnSpc>
              <a:spcAft>
                <a:spcPts val="1200"/>
              </a:spcAft>
              <a:buSzPct val="100000"/>
              <a:buChar char="▪"/>
            </a:pPr>
            <a:r>
              <a:rPr lang="en-US" sz="1500" dirty="0">
                <a:solidFill>
                  <a:srgbClr val="22262F"/>
                </a:solidFill>
                <a:latin typeface="Georgia" pitchFamily="34" charset="0"/>
                <a:ea typeface="Georgia" pitchFamily="34" charset="-122"/>
                <a:cs typeface="Georgia" pitchFamily="34" charset="-120"/>
              </a:rPr>
              <a:t>Every boat racing must carry a working VHF radio and monitor the channel nominated in the Sailing Instructions for that series.</a:t>
            </a:r>
            <a:endParaRPr lang="en-US" sz="1500" dirty="0"/>
          </a:p>
          <a:p>
            <a:pPr marL="215900" indent="-215900">
              <a:lnSpc>
                <a:spcPts val="2010"/>
              </a:lnSpc>
              <a:spcAft>
                <a:spcPts val="1200"/>
              </a:spcAft>
              <a:buSzPct val="100000"/>
              <a:buChar char="▪"/>
            </a:pPr>
            <a:r>
              <a:rPr lang="en-US" sz="1500" dirty="0">
                <a:solidFill>
                  <a:srgbClr val="22262F"/>
                </a:solidFill>
                <a:latin typeface="Georgia" pitchFamily="34" charset="0"/>
                <a:ea typeface="Georgia" pitchFamily="34" charset="-122"/>
                <a:cs typeface="Georgia" pitchFamily="34" charset="-120"/>
              </a:rPr>
              <a:t>Do a radio check before you leave the mooring. A radio you cannot hear is a radio you do not have.</a:t>
            </a:r>
            <a:endParaRPr lang="en-US" sz="1500" dirty="0"/>
          </a:p>
          <a:p>
            <a:pPr marL="215900" indent="-215900">
              <a:lnSpc>
                <a:spcPts val="2010"/>
              </a:lnSpc>
              <a:spcAft>
                <a:spcPts val="1200"/>
              </a:spcAft>
              <a:buSzPct val="100000"/>
              <a:buChar char="▪"/>
            </a:pPr>
            <a:r>
              <a:rPr lang="en-US" sz="1500" dirty="0">
                <a:solidFill>
                  <a:srgbClr val="22262F"/>
                </a:solidFill>
                <a:latin typeface="Georgia" pitchFamily="34" charset="0"/>
                <a:ea typeface="Georgia" pitchFamily="34" charset="-122"/>
                <a:cs typeface="Georgia" pitchFamily="34" charset="-120"/>
              </a:rPr>
              <a:t>Listen for the pre-start call. It covers the course, any change to the course or the start time, and the day's commercial, ferry and naval movements in the racing area.</a:t>
            </a:r>
            <a:endParaRPr lang="en-US" sz="1500" dirty="0"/>
          </a:p>
          <a:p>
            <a:pPr marL="215900" indent="-215900">
              <a:lnSpc>
                <a:spcPts val="2010"/>
              </a:lnSpc>
              <a:spcAft>
                <a:spcPts val="1200"/>
              </a:spcAft>
              <a:buSzPct val="100000"/>
              <a:buChar char="▪"/>
            </a:pPr>
            <a:r>
              <a:rPr lang="en-US" sz="1500" dirty="0">
                <a:solidFill>
                  <a:srgbClr val="22262F"/>
                </a:solidFill>
                <a:latin typeface="Georgia" pitchFamily="34" charset="0"/>
                <a:ea typeface="Georgia" pitchFamily="34" charset="-122"/>
                <a:cs typeface="Georgia" pitchFamily="34" charset="-120"/>
              </a:rPr>
              <a:t>Acknowledge when the Race Officer calls your boat. Silence is read as a boat that is not listening.</a:t>
            </a:r>
            <a:endParaRPr lang="en-US" sz="1500" dirty="0"/>
          </a:p>
          <a:p>
            <a:pPr marL="215900" indent="-215900">
              <a:lnSpc>
                <a:spcPts val="2010"/>
              </a:lnSpc>
              <a:spcAft>
                <a:spcPts val="1200"/>
              </a:spcAft>
              <a:buSzPct val="100000"/>
              <a:buChar char="▪"/>
            </a:pPr>
            <a:r>
              <a:rPr lang="en-US" sz="1500" dirty="0">
                <a:solidFill>
                  <a:srgbClr val="22262F"/>
                </a:solidFill>
                <a:latin typeface="Georgia" pitchFamily="34" charset="0"/>
                <a:ea typeface="Georgia" pitchFamily="34" charset="-122"/>
                <a:cs typeface="Georgia" pitchFamily="34" charset="-120"/>
              </a:rPr>
              <a:t>If you retire, tell the Race Officer by radio and get an acknowledgement. This is a safety obligation, not a courtesy. An unaccounted for boat starts a search.</a:t>
            </a:r>
            <a:endParaRPr lang="en-US" sz="1500" dirty="0"/>
          </a:p>
          <a:p>
            <a:pPr marL="215900" indent="-215900">
              <a:lnSpc>
                <a:spcPts val="2010"/>
              </a:lnSpc>
              <a:spcAft>
                <a:spcPts val="1200"/>
              </a:spcAft>
              <a:buSzPct val="100000"/>
              <a:buChar char="▪"/>
            </a:pPr>
            <a:r>
              <a:rPr lang="en-US" sz="1500" dirty="0">
                <a:solidFill>
                  <a:srgbClr val="22262F"/>
                </a:solidFill>
                <a:latin typeface="Georgia" pitchFamily="34" charset="0"/>
                <a:ea typeface="Georgia" pitchFamily="34" charset="-122"/>
                <a:cs typeface="Georgia" pitchFamily="34" charset="-120"/>
              </a:rPr>
              <a:t>Keep transmissions short. Emergency traffic has absolute priority over race traffic.</a:t>
            </a:r>
            <a:endParaRPr lang="en-US" sz="1500" dirty="0"/>
          </a:p>
        </p:txBody>
      </p:sp>
      <p:sp>
        <p:nvSpPr>
          <p:cNvPr id="10" name="Shape 7"/>
          <p:cNvSpPr/>
          <p:nvPr/>
        </p:nvSpPr>
        <p:spPr>
          <a:xfrm>
            <a:off x="777240" y="5212080"/>
            <a:ext cx="10637215" cy="877824"/>
          </a:xfrm>
          <a:prstGeom prst="rect">
            <a:avLst/>
          </a:prstGeom>
          <a:solidFill>
            <a:srgbClr val="8C2327"/>
          </a:solidFill>
          <a:ln/>
        </p:spPr>
        <p:txBody>
          <a:bodyPr/>
          <a:lstStyle/>
          <a:p>
            <a:endParaRPr lang="en-AU"/>
          </a:p>
        </p:txBody>
      </p:sp>
      <p:sp>
        <p:nvSpPr>
          <p:cNvPr id="11" name="Text 8"/>
          <p:cNvSpPr/>
          <p:nvPr/>
        </p:nvSpPr>
        <p:spPr>
          <a:xfrm>
            <a:off x="1124712" y="5212080"/>
            <a:ext cx="9942271" cy="877824"/>
          </a:xfrm>
          <a:prstGeom prst="rect">
            <a:avLst/>
          </a:prstGeom>
          <a:noFill/>
          <a:ln/>
        </p:spPr>
        <p:txBody>
          <a:bodyPr wrap="square" lIns="0" tIns="0" rIns="0" bIns="0" rtlCol="0" anchor="ctr"/>
          <a:lstStyle/>
          <a:p>
            <a:pPr marL="0" indent="0" algn="ctr">
              <a:lnSpc>
                <a:spcPts val="2059"/>
              </a:lnSpc>
              <a:buNone/>
            </a:pPr>
            <a:r>
              <a:rPr lang="en-US" sz="1450" b="1" dirty="0">
                <a:solidFill>
                  <a:srgbClr val="FFFFFF"/>
                </a:solidFill>
                <a:latin typeface="Georgia" pitchFamily="34" charset="0"/>
                <a:ea typeface="Georgia" pitchFamily="34" charset="-122"/>
                <a:cs typeface="Georgia" pitchFamily="34" charset="-120"/>
              </a:rPr>
              <a:t>In a life-threatening emergency, do not call the Race Officer first. Call for help first, then tell the Race Officer. The channels and numbers are later in this briefing.</a:t>
            </a:r>
            <a:endParaRPr lang="en-US" sz="14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DECISIONS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Abandonment and the decision to race</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21</a:t>
            </a:r>
            <a:endParaRPr lang="en-US" sz="1000" dirty="0"/>
          </a:p>
        </p:txBody>
      </p:sp>
      <p:sp>
        <p:nvSpPr>
          <p:cNvPr id="8" name="Shape 5"/>
          <p:cNvSpPr/>
          <p:nvPr/>
        </p:nvSpPr>
        <p:spPr>
          <a:xfrm>
            <a:off x="777240" y="1389888"/>
            <a:ext cx="10637215" cy="969264"/>
          </a:xfrm>
          <a:prstGeom prst="rect">
            <a:avLst/>
          </a:prstGeom>
          <a:solidFill>
            <a:srgbClr val="8C2327"/>
          </a:solidFill>
          <a:ln/>
        </p:spPr>
        <p:txBody>
          <a:bodyPr/>
          <a:lstStyle/>
          <a:p>
            <a:endParaRPr lang="en-AU"/>
          </a:p>
        </p:txBody>
      </p:sp>
      <p:sp>
        <p:nvSpPr>
          <p:cNvPr id="9" name="Text 6"/>
          <p:cNvSpPr/>
          <p:nvPr/>
        </p:nvSpPr>
        <p:spPr>
          <a:xfrm>
            <a:off x="777240" y="1536192"/>
            <a:ext cx="10637215" cy="256032"/>
          </a:xfrm>
          <a:prstGeom prst="rect">
            <a:avLst/>
          </a:prstGeom>
          <a:noFill/>
          <a:ln/>
        </p:spPr>
        <p:txBody>
          <a:bodyPr wrap="square" lIns="0" tIns="0" rIns="0" bIns="0" rtlCol="0" anchor="ctr"/>
          <a:lstStyle/>
          <a:p>
            <a:pPr marL="0" indent="0" algn="ctr">
              <a:buNone/>
            </a:pPr>
            <a:r>
              <a:rPr lang="en-US" sz="1150" b="1" kern="0" spc="300" dirty="0">
                <a:solidFill>
                  <a:srgbClr val="F0D9DA"/>
                </a:solidFill>
                <a:latin typeface="Georgia" pitchFamily="34" charset="0"/>
                <a:ea typeface="Georgia" pitchFamily="34" charset="-122"/>
                <a:cs typeface="Georgia" pitchFamily="34" charset="-120"/>
              </a:rPr>
              <a:t>RRS 3</a:t>
            </a:r>
            <a:endParaRPr lang="en-US" sz="1150" dirty="0"/>
          </a:p>
        </p:txBody>
      </p:sp>
      <p:sp>
        <p:nvSpPr>
          <p:cNvPr id="10" name="Text 7"/>
          <p:cNvSpPr/>
          <p:nvPr/>
        </p:nvSpPr>
        <p:spPr>
          <a:xfrm>
            <a:off x="1051560" y="1792224"/>
            <a:ext cx="10088575" cy="493776"/>
          </a:xfrm>
          <a:prstGeom prst="rect">
            <a:avLst/>
          </a:prstGeom>
          <a:noFill/>
          <a:ln/>
        </p:spPr>
        <p:txBody>
          <a:bodyPr wrap="square" lIns="0" tIns="0" rIns="0" bIns="0" rtlCol="0" anchor="ctr"/>
          <a:lstStyle/>
          <a:p>
            <a:pPr marL="0" indent="0" algn="ctr">
              <a:buNone/>
            </a:pPr>
            <a:r>
              <a:rPr lang="en-US" sz="1650" b="1" dirty="0">
                <a:solidFill>
                  <a:srgbClr val="FFFFFF"/>
                </a:solidFill>
                <a:latin typeface="Georgia" pitchFamily="34" charset="0"/>
                <a:ea typeface="Georgia" pitchFamily="34" charset="-122"/>
                <a:cs typeface="Georgia" pitchFamily="34" charset="-120"/>
              </a:rPr>
              <a:t>The decision to go racing, and the decision to keep racing, is yours. It cannot be delegated to the Race Committee.</a:t>
            </a:r>
            <a:endParaRPr lang="en-US" sz="1650" dirty="0"/>
          </a:p>
        </p:txBody>
      </p:sp>
      <p:sp>
        <p:nvSpPr>
          <p:cNvPr id="11" name="Text 8"/>
          <p:cNvSpPr/>
          <p:nvPr/>
        </p:nvSpPr>
        <p:spPr>
          <a:xfrm>
            <a:off x="777240" y="2578608"/>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When the Club will not abandon</a:t>
            </a:r>
            <a:endParaRPr lang="en-US" sz="1550" dirty="0"/>
          </a:p>
        </p:txBody>
      </p:sp>
      <p:sp>
        <p:nvSpPr>
          <p:cNvPr id="12" name="Text 9"/>
          <p:cNvSpPr/>
          <p:nvPr/>
        </p:nvSpPr>
        <p:spPr>
          <a:xfrm>
            <a:off x="777240" y="2944368"/>
            <a:ext cx="3289706" cy="146304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Not for a strong wind warning on its own. Boats entered in Club racing are expected to be able to sail and race in strong winds, and well sailed boats deserve their wins in heavy conditions.</a:t>
            </a:r>
            <a:endParaRPr lang="en-US" sz="1350" dirty="0"/>
          </a:p>
        </p:txBody>
      </p:sp>
      <p:sp>
        <p:nvSpPr>
          <p:cNvPr id="13" name="Text 10"/>
          <p:cNvSpPr/>
          <p:nvPr/>
        </p:nvSpPr>
        <p:spPr>
          <a:xfrm>
            <a:off x="4450994" y="2578608"/>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When the Club will abandon</a:t>
            </a:r>
            <a:endParaRPr lang="en-US" sz="1550" dirty="0"/>
          </a:p>
        </p:txBody>
      </p:sp>
      <p:sp>
        <p:nvSpPr>
          <p:cNvPr id="14" name="Text 11"/>
          <p:cNvSpPr/>
          <p:nvPr/>
        </p:nvSpPr>
        <p:spPr>
          <a:xfrm>
            <a:off x="4450994" y="2944368"/>
            <a:ext cx="3289706" cy="146304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For a gale warning in the racing area. Gale force begins at 33 knots. Also, where strong winds combine with other seriously adverse conditions, or where boats are no longer racing but surviving.</a:t>
            </a:r>
            <a:endParaRPr lang="en-US" sz="1350" dirty="0"/>
          </a:p>
        </p:txBody>
      </p:sp>
      <p:sp>
        <p:nvSpPr>
          <p:cNvPr id="15" name="Text 12"/>
          <p:cNvSpPr/>
          <p:nvPr/>
        </p:nvSpPr>
        <p:spPr>
          <a:xfrm>
            <a:off x="8124749" y="2578608"/>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How much notice you get</a:t>
            </a:r>
            <a:endParaRPr lang="en-US" sz="1550" dirty="0"/>
          </a:p>
        </p:txBody>
      </p:sp>
      <p:sp>
        <p:nvSpPr>
          <p:cNvPr id="16" name="Text 13"/>
          <p:cNvSpPr/>
          <p:nvPr/>
        </p:nvSpPr>
        <p:spPr>
          <a:xfrm>
            <a:off x="8124749" y="2944368"/>
            <a:ext cx="3289706" cy="146304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Race officers monitor the forecast and the actual conditions. The aim is to call it early enough that you do not leave home, and failing that, early enough that you do not rig the boat.</a:t>
            </a:r>
            <a:endParaRPr lang="en-US" sz="1350" dirty="0"/>
          </a:p>
        </p:txBody>
      </p:sp>
      <p:sp>
        <p:nvSpPr>
          <p:cNvPr id="17" name="Shape 14"/>
          <p:cNvSpPr/>
          <p:nvPr/>
        </p:nvSpPr>
        <p:spPr>
          <a:xfrm>
            <a:off x="777240" y="4517136"/>
            <a:ext cx="10637215" cy="0"/>
          </a:xfrm>
          <a:prstGeom prst="line">
            <a:avLst/>
          </a:prstGeom>
          <a:noFill/>
          <a:ln w="9525">
            <a:solidFill>
              <a:srgbClr val="E2E5EB"/>
            </a:solidFill>
            <a:prstDash val="solid"/>
          </a:ln>
        </p:spPr>
        <p:txBody>
          <a:bodyPr/>
          <a:lstStyle/>
          <a:p>
            <a:endParaRPr lang="en-AU"/>
          </a:p>
        </p:txBody>
      </p:sp>
      <p:sp>
        <p:nvSpPr>
          <p:cNvPr id="18" name="Text 15"/>
          <p:cNvSpPr/>
          <p:nvPr/>
        </p:nvSpPr>
        <p:spPr>
          <a:xfrm>
            <a:off x="777240" y="4700016"/>
            <a:ext cx="10637215" cy="1371600"/>
          </a:xfrm>
          <a:prstGeom prst="rect">
            <a:avLst/>
          </a:prstGeom>
          <a:noFill/>
          <a:ln/>
        </p:spPr>
        <p:txBody>
          <a:bodyPr wrap="square" lIns="0" tIns="0" rIns="0" bIns="0" rtlCol="0" anchor="t"/>
          <a:lstStyle/>
          <a:p>
            <a:pPr marL="215900" indent="-215900">
              <a:lnSpc>
                <a:spcPts val="1809"/>
              </a:lnSpc>
              <a:spcAft>
                <a:spcPts val="800"/>
              </a:spcAft>
              <a:buSzPct val="100000"/>
              <a:buChar char="▪"/>
            </a:pPr>
            <a:r>
              <a:rPr lang="en-US" sz="1350" dirty="0">
                <a:solidFill>
                  <a:srgbClr val="22262F"/>
                </a:solidFill>
                <a:latin typeface="Georgia" pitchFamily="34" charset="0"/>
                <a:ea typeface="Georgia" pitchFamily="34" charset="-122"/>
                <a:cs typeface="Georgia" pitchFamily="34" charset="-120"/>
              </a:rPr>
              <a:t>Get a current forecast yourself before every race. A weather app on your phone, not a notice pinned to a board that nobody reads.</a:t>
            </a:r>
            <a:endParaRPr lang="en-US" sz="1350" dirty="0"/>
          </a:p>
          <a:p>
            <a:pPr marL="215900" indent="-215900">
              <a:lnSpc>
                <a:spcPts val="1809"/>
              </a:lnSpc>
              <a:spcAft>
                <a:spcPts val="800"/>
              </a:spcAft>
              <a:buSzPct val="100000"/>
              <a:buChar char="▪"/>
            </a:pPr>
            <a:r>
              <a:rPr lang="en-US" sz="1350" dirty="0">
                <a:solidFill>
                  <a:srgbClr val="22262F"/>
                </a:solidFill>
                <a:latin typeface="Georgia" pitchFamily="34" charset="0"/>
                <a:ea typeface="Georgia" pitchFamily="34" charset="-122"/>
                <a:cs typeface="Georgia" pitchFamily="34" charset="-120"/>
              </a:rPr>
              <a:t>Make the go or no go decision before you leave home. Do not make it standing on the foredeck in thirty knots.</a:t>
            </a:r>
            <a:endParaRPr lang="en-US" sz="1350" dirty="0"/>
          </a:p>
          <a:p>
            <a:pPr marL="215900" indent="-215900">
              <a:lnSpc>
                <a:spcPts val="1809"/>
              </a:lnSpc>
              <a:spcAft>
                <a:spcPts val="800"/>
              </a:spcAft>
              <a:buSzPct val="100000"/>
              <a:buChar char="▪"/>
            </a:pPr>
            <a:r>
              <a:rPr lang="en-US" sz="1350" dirty="0">
                <a:solidFill>
                  <a:srgbClr val="22262F"/>
                </a:solidFill>
                <a:latin typeface="Georgia" pitchFamily="34" charset="0"/>
                <a:ea typeface="Georgia" pitchFamily="34" charset="-122"/>
                <a:cs typeface="Georgia" pitchFamily="34" charset="-120"/>
              </a:rPr>
              <a:t>If you get to the boat and decide it is more than you want, come back to the Club instead. That is always a legitimate decision and nobody will think less of you for it.</a:t>
            </a:r>
            <a:endParaRPr lang="en-US" sz="13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61B2C"/>
        </a:solidFill>
        <a:effectLst/>
      </p:bgPr>
    </p:bg>
    <p:spTree>
      <p:nvGrpSpPr>
        <p:cNvPr id="1" name=""/>
        <p:cNvGrpSpPr/>
        <p:nvPr/>
      </p:nvGrpSpPr>
      <p:grpSpPr>
        <a:xfrm>
          <a:off x="0" y="0"/>
          <a:ext cx="0" cy="0"/>
          <a:chOff x="0" y="0"/>
          <a:chExt cx="0" cy="0"/>
        </a:xfrm>
      </p:grpSpPr>
      <p:pic>
        <p:nvPicPr>
          <p:cNvPr id="2" name="Image 0" descr="assets/crest_white.png"/>
          <p:cNvPicPr>
            <a:picLocks noChangeAspect="1"/>
          </p:cNvPicPr>
          <p:nvPr/>
        </p:nvPicPr>
        <p:blipFill>
          <a:blip r:embed="rId3"/>
          <a:stretch>
            <a:fillRect/>
          </a:stretch>
        </p:blipFill>
        <p:spPr>
          <a:xfrm>
            <a:off x="960120" y="1481328"/>
            <a:ext cx="1060704" cy="1216152"/>
          </a:xfrm>
          <a:prstGeom prst="rect">
            <a:avLst/>
          </a:prstGeom>
        </p:spPr>
      </p:pic>
      <p:sp>
        <p:nvSpPr>
          <p:cNvPr id="3" name="Text 0"/>
          <p:cNvSpPr/>
          <p:nvPr/>
        </p:nvSpPr>
        <p:spPr>
          <a:xfrm>
            <a:off x="960120" y="2926080"/>
            <a:ext cx="7498080" cy="256032"/>
          </a:xfrm>
          <a:prstGeom prst="rect">
            <a:avLst/>
          </a:prstGeom>
          <a:noFill/>
          <a:ln/>
        </p:spPr>
        <p:txBody>
          <a:bodyPr wrap="square" lIns="0" tIns="0" rIns="0" bIns="0" rtlCol="0" anchor="ctr"/>
          <a:lstStyle/>
          <a:p>
            <a:pPr marL="0" indent="0">
              <a:buNone/>
            </a:pPr>
            <a:r>
              <a:rPr lang="en-US" sz="1200" b="1" kern="0" spc="340" dirty="0">
                <a:solidFill>
                  <a:srgbClr val="AB9166"/>
                </a:solidFill>
                <a:latin typeface="Georgia" pitchFamily="34" charset="0"/>
                <a:ea typeface="Georgia" pitchFamily="34" charset="-122"/>
                <a:cs typeface="Georgia" pitchFamily="34" charset="-120"/>
              </a:rPr>
              <a:t>PART THREE</a:t>
            </a:r>
            <a:endParaRPr lang="en-US" sz="1200" dirty="0"/>
          </a:p>
        </p:txBody>
      </p:sp>
      <p:sp>
        <p:nvSpPr>
          <p:cNvPr id="4" name="Text 1"/>
          <p:cNvSpPr/>
          <p:nvPr/>
        </p:nvSpPr>
        <p:spPr>
          <a:xfrm>
            <a:off x="960120" y="3218688"/>
            <a:ext cx="8686800" cy="841248"/>
          </a:xfrm>
          <a:prstGeom prst="rect">
            <a:avLst/>
          </a:prstGeom>
          <a:noFill/>
          <a:ln/>
        </p:spPr>
        <p:txBody>
          <a:bodyPr wrap="square" lIns="0" tIns="0" rIns="0" bIns="0" rtlCol="0" anchor="ctr"/>
          <a:lstStyle/>
          <a:p>
            <a:pPr marL="0" indent="0">
              <a:buNone/>
            </a:pPr>
            <a:r>
              <a:rPr lang="en-US" sz="4000" b="1" dirty="0">
                <a:solidFill>
                  <a:srgbClr val="FFFFFF"/>
                </a:solidFill>
                <a:latin typeface="Georgia" pitchFamily="34" charset="0"/>
                <a:ea typeface="Georgia" pitchFamily="34" charset="-122"/>
                <a:cs typeface="Georgia" pitchFamily="34" charset="-120"/>
              </a:rPr>
              <a:t>Safe racing</a:t>
            </a:r>
            <a:endParaRPr lang="en-US" sz="4000" dirty="0"/>
          </a:p>
        </p:txBody>
      </p:sp>
      <p:sp>
        <p:nvSpPr>
          <p:cNvPr id="5" name="Text 2"/>
          <p:cNvSpPr/>
          <p:nvPr/>
        </p:nvSpPr>
        <p:spPr>
          <a:xfrm>
            <a:off x="960120" y="4133088"/>
            <a:ext cx="7863840" cy="502920"/>
          </a:xfrm>
          <a:prstGeom prst="rect">
            <a:avLst/>
          </a:prstGeom>
          <a:noFill/>
          <a:ln/>
        </p:spPr>
        <p:txBody>
          <a:bodyPr wrap="square" lIns="0" tIns="0" rIns="0" bIns="0" rtlCol="0" anchor="ctr"/>
          <a:lstStyle/>
          <a:p>
            <a:pPr marL="0" indent="0">
              <a:lnSpc>
                <a:spcPts val="2200"/>
              </a:lnSpc>
              <a:buNone/>
            </a:pPr>
            <a:r>
              <a:rPr lang="en-US" sz="1650" i="1" dirty="0">
                <a:solidFill>
                  <a:srgbClr val="BFC4D1"/>
                </a:solidFill>
                <a:latin typeface="Georgia" pitchFamily="34" charset="0"/>
                <a:ea typeface="Georgia" pitchFamily="34" charset="-122"/>
                <a:cs typeface="Georgia" pitchFamily="34" charset="-120"/>
              </a:rPr>
              <a:t>The five sources of risk, and what each of us does about them</a:t>
            </a:r>
            <a:endParaRPr lang="en-US" sz="1650" dirty="0"/>
          </a:p>
        </p:txBody>
      </p:sp>
      <p:sp>
        <p:nvSpPr>
          <p:cNvPr id="6" name="Text 3"/>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78809A"/>
                </a:solidFill>
                <a:latin typeface="Georgia" pitchFamily="34" charset="0"/>
                <a:ea typeface="Georgia" pitchFamily="34" charset="-122"/>
                <a:cs typeface="Georgia" pitchFamily="34" charset="-120"/>
              </a:rPr>
              <a:t>Royal Prince Edward Yacht Club</a:t>
            </a:r>
            <a:endParaRPr lang="en-US" sz="1000" dirty="0"/>
          </a:p>
        </p:txBody>
      </p:sp>
      <p:sp>
        <p:nvSpPr>
          <p:cNvPr id="7" name="Text 4"/>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78809A"/>
                </a:solidFill>
                <a:latin typeface="Georgia" pitchFamily="34" charset="0"/>
                <a:ea typeface="Georgia" pitchFamily="34" charset="-122"/>
                <a:cs typeface="Georgia" pitchFamily="34" charset="-120"/>
              </a:rPr>
              <a:t>Skippers' Briefing 2026 to 2027</a:t>
            </a:r>
            <a:endParaRPr lang="en-US" sz="1000" dirty="0"/>
          </a:p>
        </p:txBody>
      </p:sp>
      <p:sp>
        <p:nvSpPr>
          <p:cNvPr id="8" name="Text 5"/>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78809A"/>
                </a:solidFill>
                <a:latin typeface="Georgia" pitchFamily="34" charset="0"/>
                <a:ea typeface="Georgia" pitchFamily="34" charset="-122"/>
                <a:cs typeface="Georgia" pitchFamily="34" charset="-120"/>
              </a:rPr>
              <a:t>22</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SAFE RACING</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Five sources of risk</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23</a:t>
            </a:r>
            <a:endParaRPr lang="en-US" sz="1000" dirty="0"/>
          </a:p>
        </p:txBody>
      </p:sp>
      <p:sp>
        <p:nvSpPr>
          <p:cNvPr id="8" name="Text 5"/>
          <p:cNvSpPr/>
          <p:nvPr/>
        </p:nvSpPr>
        <p:spPr>
          <a:xfrm>
            <a:off x="777240" y="1371600"/>
            <a:ext cx="10637215" cy="310896"/>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The aim of this section is simple: to help you enjoy safe racing. Everything that follows is organised around these five.</a:t>
            </a:r>
            <a:endParaRPr lang="en-US" sz="1500" dirty="0"/>
          </a:p>
        </p:txBody>
      </p:sp>
      <p:sp>
        <p:nvSpPr>
          <p:cNvPr id="9" name="Shape 6"/>
          <p:cNvSpPr/>
          <p:nvPr/>
        </p:nvSpPr>
        <p:spPr>
          <a:xfrm>
            <a:off x="777240" y="1828800"/>
            <a:ext cx="10637215" cy="0"/>
          </a:xfrm>
          <a:prstGeom prst="line">
            <a:avLst/>
          </a:prstGeom>
          <a:noFill/>
          <a:ln w="12700">
            <a:solidFill>
              <a:srgbClr val="161B2C"/>
            </a:solidFill>
            <a:prstDash val="solid"/>
          </a:ln>
        </p:spPr>
        <p:txBody>
          <a:bodyPr/>
          <a:lstStyle/>
          <a:p>
            <a:endParaRPr lang="en-AU"/>
          </a:p>
        </p:txBody>
      </p:sp>
      <p:sp>
        <p:nvSpPr>
          <p:cNvPr id="10" name="Text 7"/>
          <p:cNvSpPr/>
          <p:nvPr/>
        </p:nvSpPr>
        <p:spPr>
          <a:xfrm>
            <a:off x="777240" y="1956816"/>
            <a:ext cx="548640" cy="676656"/>
          </a:xfrm>
          <a:prstGeom prst="rect">
            <a:avLst/>
          </a:prstGeom>
          <a:noFill/>
          <a:ln/>
        </p:spPr>
        <p:txBody>
          <a:bodyPr wrap="square" lIns="0" tIns="0" rIns="0" bIns="0" rtlCol="0" anchor="ctr"/>
          <a:lstStyle/>
          <a:p>
            <a:pPr marL="0" indent="0" algn="r">
              <a:buNone/>
            </a:pPr>
            <a:r>
              <a:rPr lang="en-US" sz="1500" b="1" dirty="0">
                <a:solidFill>
                  <a:srgbClr val="AB9166"/>
                </a:solidFill>
                <a:latin typeface="Georgia" pitchFamily="34" charset="0"/>
                <a:ea typeface="Georgia" pitchFamily="34" charset="-122"/>
                <a:cs typeface="Georgia" pitchFamily="34" charset="-120"/>
              </a:rPr>
              <a:t>I</a:t>
            </a:r>
            <a:endParaRPr lang="en-US" sz="1500" dirty="0"/>
          </a:p>
        </p:txBody>
      </p:sp>
      <p:sp>
        <p:nvSpPr>
          <p:cNvPr id="11" name="Text 8"/>
          <p:cNvSpPr/>
          <p:nvPr/>
        </p:nvSpPr>
        <p:spPr>
          <a:xfrm>
            <a:off x="1636776" y="1956816"/>
            <a:ext cx="4206240" cy="676656"/>
          </a:xfrm>
          <a:prstGeom prst="rect">
            <a:avLst/>
          </a:prstGeom>
          <a:noFill/>
          <a:ln/>
        </p:spPr>
        <p:txBody>
          <a:bodyPr wrap="square" lIns="0" tIns="0" rIns="0" bIns="0" rtlCol="0" anchor="ctr"/>
          <a:lstStyle/>
          <a:p>
            <a:pPr marL="0" indent="0">
              <a:buNone/>
            </a:pPr>
            <a:r>
              <a:rPr lang="en-US" sz="1800" b="1" dirty="0">
                <a:solidFill>
                  <a:srgbClr val="161B2C"/>
                </a:solidFill>
                <a:latin typeface="Georgia" pitchFamily="34" charset="0"/>
                <a:ea typeface="Georgia" pitchFamily="34" charset="-122"/>
                <a:cs typeface="Georgia" pitchFamily="34" charset="-120"/>
              </a:rPr>
              <a:t>The weather and the sea</a:t>
            </a:r>
            <a:endParaRPr lang="en-US" sz="1800" dirty="0"/>
          </a:p>
        </p:txBody>
      </p:sp>
      <p:sp>
        <p:nvSpPr>
          <p:cNvPr id="12" name="Text 9"/>
          <p:cNvSpPr/>
          <p:nvPr/>
        </p:nvSpPr>
        <p:spPr>
          <a:xfrm>
            <a:off x="5989320" y="1956816"/>
            <a:ext cx="5425135" cy="676656"/>
          </a:xfrm>
          <a:prstGeom prst="rect">
            <a:avLst/>
          </a:prstGeom>
          <a:noFill/>
          <a:ln/>
        </p:spPr>
        <p:txBody>
          <a:bodyPr wrap="square" lIns="0" tIns="0" rIns="0" bIns="0" rtlCol="0" anchor="ctr"/>
          <a:lstStyle/>
          <a:p>
            <a:pPr marL="0" indent="0">
              <a:buNone/>
            </a:pPr>
            <a:r>
              <a:rPr lang="en-US" sz="1450" i="1" dirty="0">
                <a:solidFill>
                  <a:srgbClr val="6E7484"/>
                </a:solidFill>
                <a:latin typeface="Georgia" pitchFamily="34" charset="0"/>
                <a:ea typeface="Georgia" pitchFamily="34" charset="-122"/>
                <a:cs typeface="Georgia" pitchFamily="34" charset="-120"/>
              </a:rPr>
              <a:t>Strong winds, heavy seas, rain, fog, lightning and heat.</a:t>
            </a:r>
            <a:endParaRPr lang="en-US" sz="1450" dirty="0"/>
          </a:p>
        </p:txBody>
      </p:sp>
      <p:sp>
        <p:nvSpPr>
          <p:cNvPr id="13" name="Shape 10"/>
          <p:cNvSpPr/>
          <p:nvPr/>
        </p:nvSpPr>
        <p:spPr>
          <a:xfrm>
            <a:off x="777240" y="2651760"/>
            <a:ext cx="10637215" cy="0"/>
          </a:xfrm>
          <a:prstGeom prst="line">
            <a:avLst/>
          </a:prstGeom>
          <a:noFill/>
          <a:ln w="9525">
            <a:solidFill>
              <a:srgbClr val="E2E5EB"/>
            </a:solidFill>
            <a:prstDash val="solid"/>
          </a:ln>
        </p:spPr>
        <p:txBody>
          <a:bodyPr/>
          <a:lstStyle/>
          <a:p>
            <a:endParaRPr lang="en-AU"/>
          </a:p>
        </p:txBody>
      </p:sp>
      <p:sp>
        <p:nvSpPr>
          <p:cNvPr id="14" name="Text 11"/>
          <p:cNvSpPr/>
          <p:nvPr/>
        </p:nvSpPr>
        <p:spPr>
          <a:xfrm>
            <a:off x="777240" y="2743200"/>
            <a:ext cx="548640" cy="676656"/>
          </a:xfrm>
          <a:prstGeom prst="rect">
            <a:avLst/>
          </a:prstGeom>
          <a:noFill/>
          <a:ln/>
        </p:spPr>
        <p:txBody>
          <a:bodyPr wrap="square" lIns="0" tIns="0" rIns="0" bIns="0" rtlCol="0" anchor="ctr"/>
          <a:lstStyle/>
          <a:p>
            <a:pPr marL="0" indent="0" algn="r">
              <a:buNone/>
            </a:pPr>
            <a:r>
              <a:rPr lang="en-US" sz="1500" b="1" dirty="0">
                <a:solidFill>
                  <a:srgbClr val="AB9166"/>
                </a:solidFill>
                <a:latin typeface="Georgia" pitchFamily="34" charset="0"/>
                <a:ea typeface="Georgia" pitchFamily="34" charset="-122"/>
                <a:cs typeface="Georgia" pitchFamily="34" charset="-120"/>
              </a:rPr>
              <a:t>II</a:t>
            </a:r>
            <a:endParaRPr lang="en-US" sz="1500" dirty="0"/>
          </a:p>
        </p:txBody>
      </p:sp>
      <p:sp>
        <p:nvSpPr>
          <p:cNvPr id="15" name="Text 12"/>
          <p:cNvSpPr/>
          <p:nvPr/>
        </p:nvSpPr>
        <p:spPr>
          <a:xfrm>
            <a:off x="1636776" y="2743200"/>
            <a:ext cx="4206240" cy="676656"/>
          </a:xfrm>
          <a:prstGeom prst="rect">
            <a:avLst/>
          </a:prstGeom>
          <a:noFill/>
          <a:ln/>
        </p:spPr>
        <p:txBody>
          <a:bodyPr wrap="square" lIns="0" tIns="0" rIns="0" bIns="0" rtlCol="0" anchor="ctr"/>
          <a:lstStyle/>
          <a:p>
            <a:pPr marL="0" indent="0">
              <a:buNone/>
            </a:pPr>
            <a:r>
              <a:rPr lang="en-US" sz="1800" b="1" dirty="0">
                <a:solidFill>
                  <a:srgbClr val="161B2C"/>
                </a:solidFill>
                <a:latin typeface="Georgia" pitchFamily="34" charset="0"/>
                <a:ea typeface="Georgia" pitchFamily="34" charset="-122"/>
                <a:cs typeface="Georgia" pitchFamily="34" charset="-120"/>
              </a:rPr>
              <a:t>The condition of your boat</a:t>
            </a:r>
            <a:endParaRPr lang="en-US" sz="1800" dirty="0"/>
          </a:p>
        </p:txBody>
      </p:sp>
      <p:sp>
        <p:nvSpPr>
          <p:cNvPr id="16" name="Text 13"/>
          <p:cNvSpPr/>
          <p:nvPr/>
        </p:nvSpPr>
        <p:spPr>
          <a:xfrm>
            <a:off x="5989320" y="2743200"/>
            <a:ext cx="5425135" cy="676656"/>
          </a:xfrm>
          <a:prstGeom prst="rect">
            <a:avLst/>
          </a:prstGeom>
          <a:noFill/>
          <a:ln/>
        </p:spPr>
        <p:txBody>
          <a:bodyPr wrap="square" lIns="0" tIns="0" rIns="0" bIns="0" rtlCol="0" anchor="ctr"/>
          <a:lstStyle/>
          <a:p>
            <a:pPr marL="0" indent="0">
              <a:buNone/>
            </a:pPr>
            <a:r>
              <a:rPr lang="en-US" sz="1450" i="1" dirty="0">
                <a:solidFill>
                  <a:srgbClr val="6E7484"/>
                </a:solidFill>
                <a:latin typeface="Georgia" pitchFamily="34" charset="0"/>
                <a:ea typeface="Georgia" pitchFamily="34" charset="-122"/>
                <a:cs typeface="Georgia" pitchFamily="34" charset="-120"/>
              </a:rPr>
              <a:t>Hull, rig, propulsion, ground tackle and safety equipment.</a:t>
            </a:r>
            <a:endParaRPr lang="en-US" sz="1450" dirty="0"/>
          </a:p>
        </p:txBody>
      </p:sp>
      <p:sp>
        <p:nvSpPr>
          <p:cNvPr id="17" name="Shape 14"/>
          <p:cNvSpPr/>
          <p:nvPr/>
        </p:nvSpPr>
        <p:spPr>
          <a:xfrm>
            <a:off x="777240" y="3438144"/>
            <a:ext cx="10637215" cy="0"/>
          </a:xfrm>
          <a:prstGeom prst="line">
            <a:avLst/>
          </a:prstGeom>
          <a:noFill/>
          <a:ln w="9525">
            <a:solidFill>
              <a:srgbClr val="E2E5EB"/>
            </a:solidFill>
            <a:prstDash val="solid"/>
          </a:ln>
        </p:spPr>
        <p:txBody>
          <a:bodyPr/>
          <a:lstStyle/>
          <a:p>
            <a:endParaRPr lang="en-AU"/>
          </a:p>
        </p:txBody>
      </p:sp>
      <p:sp>
        <p:nvSpPr>
          <p:cNvPr id="18" name="Text 15"/>
          <p:cNvSpPr/>
          <p:nvPr/>
        </p:nvSpPr>
        <p:spPr>
          <a:xfrm>
            <a:off x="777240" y="3529584"/>
            <a:ext cx="548640" cy="676656"/>
          </a:xfrm>
          <a:prstGeom prst="rect">
            <a:avLst/>
          </a:prstGeom>
          <a:noFill/>
          <a:ln/>
        </p:spPr>
        <p:txBody>
          <a:bodyPr wrap="square" lIns="0" tIns="0" rIns="0" bIns="0" rtlCol="0" anchor="ctr"/>
          <a:lstStyle/>
          <a:p>
            <a:pPr marL="0" indent="0" algn="r">
              <a:buNone/>
            </a:pPr>
            <a:r>
              <a:rPr lang="en-US" sz="1500" b="1" dirty="0">
                <a:solidFill>
                  <a:srgbClr val="AB9166"/>
                </a:solidFill>
                <a:latin typeface="Georgia" pitchFamily="34" charset="0"/>
                <a:ea typeface="Georgia" pitchFamily="34" charset="-122"/>
                <a:cs typeface="Georgia" pitchFamily="34" charset="-120"/>
              </a:rPr>
              <a:t>III</a:t>
            </a:r>
            <a:endParaRPr lang="en-US" sz="1500" dirty="0"/>
          </a:p>
        </p:txBody>
      </p:sp>
      <p:sp>
        <p:nvSpPr>
          <p:cNvPr id="19" name="Text 16"/>
          <p:cNvSpPr/>
          <p:nvPr/>
        </p:nvSpPr>
        <p:spPr>
          <a:xfrm>
            <a:off x="1636776" y="3529584"/>
            <a:ext cx="4206240" cy="676656"/>
          </a:xfrm>
          <a:prstGeom prst="rect">
            <a:avLst/>
          </a:prstGeom>
          <a:noFill/>
          <a:ln/>
        </p:spPr>
        <p:txBody>
          <a:bodyPr wrap="square" lIns="0" tIns="0" rIns="0" bIns="0" rtlCol="0" anchor="ctr"/>
          <a:lstStyle/>
          <a:p>
            <a:pPr marL="0" indent="0">
              <a:buNone/>
            </a:pPr>
            <a:r>
              <a:rPr lang="en-US" sz="1800" b="1" dirty="0">
                <a:solidFill>
                  <a:srgbClr val="161B2C"/>
                </a:solidFill>
                <a:latin typeface="Georgia" pitchFamily="34" charset="0"/>
                <a:ea typeface="Georgia" pitchFamily="34" charset="-122"/>
                <a:cs typeface="Georgia" pitchFamily="34" charset="-120"/>
              </a:rPr>
              <a:t>The actions of boats</a:t>
            </a:r>
            <a:endParaRPr lang="en-US" sz="1800" dirty="0"/>
          </a:p>
        </p:txBody>
      </p:sp>
      <p:sp>
        <p:nvSpPr>
          <p:cNvPr id="20" name="Text 17"/>
          <p:cNvSpPr/>
          <p:nvPr/>
        </p:nvSpPr>
        <p:spPr>
          <a:xfrm>
            <a:off x="5989320" y="3529584"/>
            <a:ext cx="5425135" cy="676656"/>
          </a:xfrm>
          <a:prstGeom prst="rect">
            <a:avLst/>
          </a:prstGeom>
          <a:noFill/>
          <a:ln/>
        </p:spPr>
        <p:txBody>
          <a:bodyPr wrap="square" lIns="0" tIns="0" rIns="0" bIns="0" rtlCol="0" anchor="ctr"/>
          <a:lstStyle/>
          <a:p>
            <a:pPr marL="0" indent="0">
              <a:buNone/>
            </a:pPr>
            <a:r>
              <a:rPr lang="en-US" sz="1450" i="1" dirty="0">
                <a:solidFill>
                  <a:srgbClr val="6E7484"/>
                </a:solidFill>
                <a:latin typeface="Georgia" pitchFamily="34" charset="0"/>
                <a:ea typeface="Georgia" pitchFamily="34" charset="-122"/>
                <a:cs typeface="Georgia" pitchFamily="34" charset="-120"/>
              </a:rPr>
              <a:t>How boats are handled, and whether they follow the rules.</a:t>
            </a:r>
            <a:endParaRPr lang="en-US" sz="1450" dirty="0"/>
          </a:p>
        </p:txBody>
      </p:sp>
      <p:sp>
        <p:nvSpPr>
          <p:cNvPr id="21" name="Shape 18"/>
          <p:cNvSpPr/>
          <p:nvPr/>
        </p:nvSpPr>
        <p:spPr>
          <a:xfrm>
            <a:off x="777240" y="4224528"/>
            <a:ext cx="10637215" cy="0"/>
          </a:xfrm>
          <a:prstGeom prst="line">
            <a:avLst/>
          </a:prstGeom>
          <a:noFill/>
          <a:ln w="9525">
            <a:solidFill>
              <a:srgbClr val="E2E5EB"/>
            </a:solidFill>
            <a:prstDash val="solid"/>
          </a:ln>
        </p:spPr>
        <p:txBody>
          <a:bodyPr/>
          <a:lstStyle/>
          <a:p>
            <a:endParaRPr lang="en-AU"/>
          </a:p>
        </p:txBody>
      </p:sp>
      <p:sp>
        <p:nvSpPr>
          <p:cNvPr id="22" name="Text 19"/>
          <p:cNvSpPr/>
          <p:nvPr/>
        </p:nvSpPr>
        <p:spPr>
          <a:xfrm>
            <a:off x="777240" y="4315968"/>
            <a:ext cx="548640" cy="676656"/>
          </a:xfrm>
          <a:prstGeom prst="rect">
            <a:avLst/>
          </a:prstGeom>
          <a:noFill/>
          <a:ln/>
        </p:spPr>
        <p:txBody>
          <a:bodyPr wrap="square" lIns="0" tIns="0" rIns="0" bIns="0" rtlCol="0" anchor="ctr"/>
          <a:lstStyle/>
          <a:p>
            <a:pPr marL="0" indent="0" algn="r">
              <a:buNone/>
            </a:pPr>
            <a:r>
              <a:rPr lang="en-US" sz="1500" b="1" dirty="0">
                <a:solidFill>
                  <a:srgbClr val="AB9166"/>
                </a:solidFill>
                <a:latin typeface="Georgia" pitchFamily="34" charset="0"/>
                <a:ea typeface="Georgia" pitchFamily="34" charset="-122"/>
                <a:cs typeface="Georgia" pitchFamily="34" charset="-120"/>
              </a:rPr>
              <a:t>IV</a:t>
            </a:r>
            <a:endParaRPr lang="en-US" sz="1500" dirty="0"/>
          </a:p>
        </p:txBody>
      </p:sp>
      <p:sp>
        <p:nvSpPr>
          <p:cNvPr id="23" name="Text 20"/>
          <p:cNvSpPr/>
          <p:nvPr/>
        </p:nvSpPr>
        <p:spPr>
          <a:xfrm>
            <a:off x="1636776" y="4315968"/>
            <a:ext cx="4206240" cy="676656"/>
          </a:xfrm>
          <a:prstGeom prst="rect">
            <a:avLst/>
          </a:prstGeom>
          <a:noFill/>
          <a:ln/>
        </p:spPr>
        <p:txBody>
          <a:bodyPr wrap="square" lIns="0" tIns="0" rIns="0" bIns="0" rtlCol="0" anchor="ctr"/>
          <a:lstStyle/>
          <a:p>
            <a:pPr marL="0" indent="0">
              <a:buNone/>
            </a:pPr>
            <a:r>
              <a:rPr lang="en-US" sz="1800" b="1" dirty="0">
                <a:solidFill>
                  <a:srgbClr val="161B2C"/>
                </a:solidFill>
                <a:latin typeface="Georgia" pitchFamily="34" charset="0"/>
                <a:ea typeface="Georgia" pitchFamily="34" charset="-122"/>
                <a:cs typeface="Georgia" pitchFamily="34" charset="-120"/>
              </a:rPr>
              <a:t>Marine hazards and other vessels</a:t>
            </a:r>
            <a:endParaRPr lang="en-US" sz="1800" dirty="0"/>
          </a:p>
        </p:txBody>
      </p:sp>
      <p:sp>
        <p:nvSpPr>
          <p:cNvPr id="24" name="Text 21"/>
          <p:cNvSpPr/>
          <p:nvPr/>
        </p:nvSpPr>
        <p:spPr>
          <a:xfrm>
            <a:off x="5989320" y="4315968"/>
            <a:ext cx="5425135" cy="676656"/>
          </a:xfrm>
          <a:prstGeom prst="rect">
            <a:avLst/>
          </a:prstGeom>
          <a:noFill/>
          <a:ln/>
        </p:spPr>
        <p:txBody>
          <a:bodyPr wrap="square" lIns="0" tIns="0" rIns="0" bIns="0" rtlCol="0" anchor="ctr"/>
          <a:lstStyle/>
          <a:p>
            <a:pPr marL="0" indent="0">
              <a:buNone/>
            </a:pPr>
            <a:r>
              <a:rPr lang="en-US" sz="1450" i="1" dirty="0">
                <a:solidFill>
                  <a:srgbClr val="6E7484"/>
                </a:solidFill>
                <a:latin typeface="Georgia" pitchFamily="34" charset="0"/>
                <a:ea typeface="Georgia" pitchFamily="34" charset="-122"/>
                <a:cs typeface="Georgia" pitchFamily="34" charset="-120"/>
              </a:rPr>
              <a:t>Rocks, shoals and wrecks. Ships, ferries and everything else afloat.</a:t>
            </a:r>
            <a:endParaRPr lang="en-US" sz="1450" dirty="0"/>
          </a:p>
        </p:txBody>
      </p:sp>
      <p:sp>
        <p:nvSpPr>
          <p:cNvPr id="25" name="Shape 22"/>
          <p:cNvSpPr/>
          <p:nvPr/>
        </p:nvSpPr>
        <p:spPr>
          <a:xfrm>
            <a:off x="777240" y="5010912"/>
            <a:ext cx="10637215" cy="0"/>
          </a:xfrm>
          <a:prstGeom prst="line">
            <a:avLst/>
          </a:prstGeom>
          <a:noFill/>
          <a:ln w="9525">
            <a:solidFill>
              <a:srgbClr val="E2E5EB"/>
            </a:solidFill>
            <a:prstDash val="solid"/>
          </a:ln>
        </p:spPr>
        <p:txBody>
          <a:bodyPr/>
          <a:lstStyle/>
          <a:p>
            <a:endParaRPr lang="en-AU"/>
          </a:p>
        </p:txBody>
      </p:sp>
      <p:sp>
        <p:nvSpPr>
          <p:cNvPr id="26" name="Text 23"/>
          <p:cNvSpPr/>
          <p:nvPr/>
        </p:nvSpPr>
        <p:spPr>
          <a:xfrm>
            <a:off x="777240" y="5102352"/>
            <a:ext cx="548640" cy="676656"/>
          </a:xfrm>
          <a:prstGeom prst="rect">
            <a:avLst/>
          </a:prstGeom>
          <a:noFill/>
          <a:ln/>
        </p:spPr>
        <p:txBody>
          <a:bodyPr wrap="square" lIns="0" tIns="0" rIns="0" bIns="0" rtlCol="0" anchor="ctr"/>
          <a:lstStyle/>
          <a:p>
            <a:pPr marL="0" indent="0" algn="r">
              <a:buNone/>
            </a:pPr>
            <a:r>
              <a:rPr lang="en-US" sz="1500" b="1" dirty="0">
                <a:solidFill>
                  <a:srgbClr val="AB9166"/>
                </a:solidFill>
                <a:latin typeface="Georgia" pitchFamily="34" charset="0"/>
                <a:ea typeface="Georgia" pitchFamily="34" charset="-122"/>
                <a:cs typeface="Georgia" pitchFamily="34" charset="-120"/>
              </a:rPr>
              <a:t>V</a:t>
            </a:r>
            <a:endParaRPr lang="en-US" sz="1500" dirty="0"/>
          </a:p>
        </p:txBody>
      </p:sp>
      <p:sp>
        <p:nvSpPr>
          <p:cNvPr id="27" name="Text 24"/>
          <p:cNvSpPr/>
          <p:nvPr/>
        </p:nvSpPr>
        <p:spPr>
          <a:xfrm>
            <a:off x="1636776" y="5102352"/>
            <a:ext cx="4206240" cy="676656"/>
          </a:xfrm>
          <a:prstGeom prst="rect">
            <a:avLst/>
          </a:prstGeom>
          <a:noFill/>
          <a:ln/>
        </p:spPr>
        <p:txBody>
          <a:bodyPr wrap="square" lIns="0" tIns="0" rIns="0" bIns="0" rtlCol="0" anchor="ctr"/>
          <a:lstStyle/>
          <a:p>
            <a:pPr marL="0" indent="0">
              <a:buNone/>
            </a:pPr>
            <a:r>
              <a:rPr lang="en-US" sz="1800" b="1" dirty="0">
                <a:solidFill>
                  <a:srgbClr val="161B2C"/>
                </a:solidFill>
                <a:latin typeface="Georgia" pitchFamily="34" charset="0"/>
                <a:ea typeface="Georgia" pitchFamily="34" charset="-122"/>
                <a:cs typeface="Georgia" pitchFamily="34" charset="-120"/>
              </a:rPr>
              <a:t>The pressure of racing</a:t>
            </a:r>
            <a:endParaRPr lang="en-US" sz="1800" dirty="0"/>
          </a:p>
        </p:txBody>
      </p:sp>
      <p:sp>
        <p:nvSpPr>
          <p:cNvPr id="28" name="Text 25"/>
          <p:cNvSpPr/>
          <p:nvPr/>
        </p:nvSpPr>
        <p:spPr>
          <a:xfrm>
            <a:off x="5989320" y="5102352"/>
            <a:ext cx="5425135" cy="676656"/>
          </a:xfrm>
          <a:prstGeom prst="rect">
            <a:avLst/>
          </a:prstGeom>
          <a:noFill/>
          <a:ln/>
        </p:spPr>
        <p:txBody>
          <a:bodyPr wrap="square" lIns="0" tIns="0" rIns="0" bIns="0" rtlCol="0" anchor="ctr"/>
          <a:lstStyle/>
          <a:p>
            <a:pPr marL="0" indent="0">
              <a:buNone/>
            </a:pPr>
            <a:r>
              <a:rPr lang="en-US" sz="1450" i="1" dirty="0">
                <a:solidFill>
                  <a:srgbClr val="6E7484"/>
                </a:solidFill>
                <a:latin typeface="Georgia" pitchFamily="34" charset="0"/>
                <a:ea typeface="Georgia" pitchFamily="34" charset="-122"/>
                <a:cs typeface="Georgia" pitchFamily="34" charset="-120"/>
              </a:rPr>
              <a:t>Speed, distraction, and the red mist of competition.</a:t>
            </a:r>
            <a:endParaRPr lang="en-US" sz="1450" dirty="0"/>
          </a:p>
        </p:txBody>
      </p:sp>
      <p:sp>
        <p:nvSpPr>
          <p:cNvPr id="29" name="Shape 26"/>
          <p:cNvSpPr/>
          <p:nvPr/>
        </p:nvSpPr>
        <p:spPr>
          <a:xfrm>
            <a:off x="777240" y="5797296"/>
            <a:ext cx="10637215" cy="0"/>
          </a:xfrm>
          <a:prstGeom prst="line">
            <a:avLst/>
          </a:prstGeom>
          <a:noFill/>
          <a:ln w="9525">
            <a:solidFill>
              <a:srgbClr val="E2E5EB"/>
            </a:solidFill>
            <a:prstDash val="solid"/>
          </a:ln>
        </p:spPr>
        <p:txBody>
          <a:bodyPr/>
          <a:lstStyle/>
          <a:p>
            <a:endParaRPr lang="en-AU"/>
          </a:p>
        </p:txBody>
      </p:sp>
      <p:sp>
        <p:nvSpPr>
          <p:cNvPr id="30" name="Text 27"/>
          <p:cNvSpPr/>
          <p:nvPr/>
        </p:nvSpPr>
        <p:spPr>
          <a:xfrm>
            <a:off x="777240" y="5961888"/>
            <a:ext cx="10637215" cy="274320"/>
          </a:xfrm>
          <a:prstGeom prst="rect">
            <a:avLst/>
          </a:prstGeom>
          <a:noFill/>
          <a:ln/>
        </p:spPr>
        <p:txBody>
          <a:bodyPr wrap="square" lIns="0" tIns="0" rIns="0" bIns="0" rtlCol="0" anchor="ctr"/>
          <a:lstStyle/>
          <a:p>
            <a:pPr marL="0" indent="0">
              <a:buNone/>
            </a:pPr>
            <a:r>
              <a:rPr lang="en-US" sz="1350" i="1" dirty="0">
                <a:solidFill>
                  <a:srgbClr val="6E7484"/>
                </a:solidFill>
                <a:latin typeface="Georgia" pitchFamily="34" charset="0"/>
                <a:ea typeface="Georgia" pitchFamily="34" charset="-122"/>
                <a:cs typeface="Georgia" pitchFamily="34" charset="-120"/>
              </a:rPr>
              <a:t>For each one: what can go wrong, what you do about it, and what the Club does about it.</a:t>
            </a:r>
            <a:endParaRPr lang="en-US" sz="13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RISK ONE</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The weather and the sea</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24</a:t>
            </a:r>
            <a:endParaRPr lang="en-US" sz="1000" dirty="0"/>
          </a:p>
        </p:txBody>
      </p:sp>
      <p:sp>
        <p:nvSpPr>
          <p:cNvPr id="8" name="Text 5"/>
          <p:cNvSpPr/>
          <p:nvPr/>
        </p:nvSpPr>
        <p:spPr>
          <a:xfrm>
            <a:off x="777240" y="1353312"/>
            <a:ext cx="10637215" cy="365760"/>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Strong winds  ·  heavy seas  ·  rain and fog  ·  lightning  ·  heat</a:t>
            </a:r>
            <a:endParaRPr lang="en-US" sz="1500" dirty="0"/>
          </a:p>
        </p:txBody>
      </p:sp>
      <p:sp>
        <p:nvSpPr>
          <p:cNvPr id="9" name="Shape 6"/>
          <p:cNvSpPr/>
          <p:nvPr/>
        </p:nvSpPr>
        <p:spPr>
          <a:xfrm>
            <a:off x="777240" y="1810512"/>
            <a:ext cx="10637215" cy="0"/>
          </a:xfrm>
          <a:prstGeom prst="line">
            <a:avLst/>
          </a:prstGeom>
          <a:noFill/>
          <a:ln w="12700">
            <a:solidFill>
              <a:srgbClr val="C9CDD6"/>
            </a:solidFill>
            <a:prstDash val="solid"/>
          </a:ln>
        </p:spPr>
        <p:txBody>
          <a:bodyPr/>
          <a:lstStyle/>
          <a:p>
            <a:endParaRPr lang="en-AU"/>
          </a:p>
        </p:txBody>
      </p:sp>
      <p:sp>
        <p:nvSpPr>
          <p:cNvPr id="10" name="Text 7"/>
          <p:cNvSpPr/>
          <p:nvPr/>
        </p:nvSpPr>
        <p:spPr>
          <a:xfrm>
            <a:off x="777240" y="1956816"/>
            <a:ext cx="3228746" cy="274320"/>
          </a:xfrm>
          <a:prstGeom prst="rect">
            <a:avLst/>
          </a:prstGeom>
          <a:noFill/>
          <a:ln/>
        </p:spPr>
        <p:txBody>
          <a:bodyPr wrap="square" lIns="0" tIns="0" rIns="0" bIns="0" rtlCol="0" anchor="ctr"/>
          <a:lstStyle/>
          <a:p>
            <a:pPr marL="0" indent="0">
              <a:buNone/>
            </a:pPr>
            <a:r>
              <a:rPr lang="en-US" sz="1200" b="1" kern="0" spc="180" dirty="0">
                <a:solidFill>
                  <a:srgbClr val="8C2327"/>
                </a:solidFill>
                <a:latin typeface="Georgia" pitchFamily="34" charset="0"/>
                <a:ea typeface="Georgia" pitchFamily="34" charset="-122"/>
                <a:cs typeface="Georgia" pitchFamily="34" charset="-120"/>
              </a:rPr>
              <a:t>WHAT CAN GO WRONG</a:t>
            </a:r>
            <a:endParaRPr lang="en-US" sz="1200" dirty="0"/>
          </a:p>
        </p:txBody>
      </p:sp>
      <p:sp>
        <p:nvSpPr>
          <p:cNvPr id="11" name="Text 8"/>
          <p:cNvSpPr/>
          <p:nvPr/>
        </p:nvSpPr>
        <p:spPr>
          <a:xfrm>
            <a:off x="777240" y="2322576"/>
            <a:ext cx="3228746" cy="3950208"/>
          </a:xfrm>
          <a:prstGeom prst="rect">
            <a:avLst/>
          </a:prstGeom>
          <a:noFill/>
          <a:ln/>
        </p:spPr>
        <p:txBody>
          <a:bodyPr wrap="square" lIns="0" tIns="0" rIns="0" bIns="0" rtlCol="0" anchor="t"/>
          <a:lstStyle/>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Injury to people on board</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Damage to boats, sails and rigging</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Dismasting</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Swamping or sinking in the worst case</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Disablement: the rig comes down, or the motor will not start</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Heat casualties and hypothermia, particularly on winter Saturdays</a:t>
            </a:r>
            <a:endParaRPr lang="en-US" sz="1300" dirty="0"/>
          </a:p>
        </p:txBody>
      </p:sp>
      <p:sp>
        <p:nvSpPr>
          <p:cNvPr id="12" name="Text 9"/>
          <p:cNvSpPr/>
          <p:nvPr/>
        </p:nvSpPr>
        <p:spPr>
          <a:xfrm>
            <a:off x="4481474" y="1956816"/>
            <a:ext cx="3228746" cy="274320"/>
          </a:xfrm>
          <a:prstGeom prst="rect">
            <a:avLst/>
          </a:prstGeom>
          <a:noFill/>
          <a:ln/>
        </p:spPr>
        <p:txBody>
          <a:bodyPr wrap="square" lIns="0" tIns="0" rIns="0" bIns="0" rtlCol="0" anchor="ctr"/>
          <a:lstStyle/>
          <a:p>
            <a:pPr marL="0" indent="0">
              <a:buNone/>
            </a:pPr>
            <a:r>
              <a:rPr lang="en-US" sz="1200" b="1" kern="0" spc="180" dirty="0">
                <a:solidFill>
                  <a:srgbClr val="161B2C"/>
                </a:solidFill>
                <a:latin typeface="Georgia" pitchFamily="34" charset="0"/>
                <a:ea typeface="Georgia" pitchFamily="34" charset="-122"/>
                <a:cs typeface="Georgia" pitchFamily="34" charset="-120"/>
              </a:rPr>
              <a:t>WHAT YOU DO ABOUT IT</a:t>
            </a:r>
            <a:endParaRPr lang="en-US" sz="1200" dirty="0"/>
          </a:p>
        </p:txBody>
      </p:sp>
      <p:sp>
        <p:nvSpPr>
          <p:cNvPr id="13" name="Text 10"/>
          <p:cNvSpPr/>
          <p:nvPr/>
        </p:nvSpPr>
        <p:spPr>
          <a:xfrm>
            <a:off x="4481474" y="2322576"/>
            <a:ext cx="3228746" cy="3950208"/>
          </a:xfrm>
          <a:prstGeom prst="rect">
            <a:avLst/>
          </a:prstGeom>
          <a:noFill/>
          <a:ln/>
        </p:spPr>
        <p:txBody>
          <a:bodyPr wrap="square" lIns="0" tIns="0" rIns="0" bIns="0" rtlCol="0" anchor="t"/>
          <a:lstStyle/>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Get a current forecast before you go sailing. Anyone without a weather app on their phone needs to invest in one.</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Make the go or no go decision before you leave home.</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Prepare the boat for the conditions. Tidy her up, secure your lines, stow loose equipment below.</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Encourage lifejackets where appropriate. Modern jackets are comfortable and barely noticeable.</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Brief guests on clothing: a warm jumper, a hat and sunscreen.</a:t>
            </a:r>
            <a:endParaRPr lang="en-US" sz="1300" dirty="0"/>
          </a:p>
        </p:txBody>
      </p:sp>
      <p:sp>
        <p:nvSpPr>
          <p:cNvPr id="14" name="Text 11"/>
          <p:cNvSpPr/>
          <p:nvPr/>
        </p:nvSpPr>
        <p:spPr>
          <a:xfrm>
            <a:off x="8185709" y="1956816"/>
            <a:ext cx="3228746" cy="274320"/>
          </a:xfrm>
          <a:prstGeom prst="rect">
            <a:avLst/>
          </a:prstGeom>
          <a:noFill/>
          <a:ln/>
        </p:spPr>
        <p:txBody>
          <a:bodyPr wrap="square" lIns="0" tIns="0" rIns="0" bIns="0" rtlCol="0" anchor="ctr"/>
          <a:lstStyle/>
          <a:p>
            <a:pPr marL="0" indent="0">
              <a:buNone/>
            </a:pPr>
            <a:r>
              <a:rPr lang="en-US" sz="1200" b="1" kern="0" spc="180" dirty="0">
                <a:solidFill>
                  <a:srgbClr val="161B2C"/>
                </a:solidFill>
                <a:latin typeface="Georgia" pitchFamily="34" charset="0"/>
                <a:ea typeface="Georgia" pitchFamily="34" charset="-122"/>
                <a:cs typeface="Georgia" pitchFamily="34" charset="-120"/>
              </a:rPr>
              <a:t>WHAT THE CLUB DOES</a:t>
            </a:r>
            <a:endParaRPr lang="en-US" sz="1200" dirty="0"/>
          </a:p>
        </p:txBody>
      </p:sp>
      <p:sp>
        <p:nvSpPr>
          <p:cNvPr id="15" name="Text 12"/>
          <p:cNvSpPr/>
          <p:nvPr/>
        </p:nvSpPr>
        <p:spPr>
          <a:xfrm>
            <a:off x="8185709" y="2322576"/>
            <a:ext cx="3228746" cy="3950208"/>
          </a:xfrm>
          <a:prstGeom prst="rect">
            <a:avLst/>
          </a:prstGeom>
          <a:noFill/>
          <a:ln/>
        </p:spPr>
        <p:txBody>
          <a:bodyPr wrap="square" lIns="0" tIns="0" rIns="0" bIns="0" rtlCol="0" anchor="t"/>
          <a:lstStyle/>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Race officers monitor the forecast and the actual conditions in the racing area.</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The Club will abandon for a gale warning or seriously adverse conditions.</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Warnings and any change of course are passed on the pre-start radio call.</a:t>
            </a:r>
            <a:endParaRPr lang="en-US" sz="13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RISK TWO</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The condition of your boat</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25</a:t>
            </a:r>
            <a:endParaRPr lang="en-US" sz="1000" dirty="0"/>
          </a:p>
        </p:txBody>
      </p:sp>
      <p:sp>
        <p:nvSpPr>
          <p:cNvPr id="8" name="Text 5"/>
          <p:cNvSpPr/>
          <p:nvPr/>
        </p:nvSpPr>
        <p:spPr>
          <a:xfrm>
            <a:off x="777240" y="1353312"/>
            <a:ext cx="10637215" cy="365760"/>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Soundly constructed  ·  well maintained  ·  serviceable propulsion, anchor, first aid kit and distress equipment</a:t>
            </a:r>
            <a:endParaRPr lang="en-US" sz="1500" dirty="0"/>
          </a:p>
        </p:txBody>
      </p:sp>
      <p:sp>
        <p:nvSpPr>
          <p:cNvPr id="9" name="Shape 6"/>
          <p:cNvSpPr/>
          <p:nvPr/>
        </p:nvSpPr>
        <p:spPr>
          <a:xfrm>
            <a:off x="777240" y="1810512"/>
            <a:ext cx="10637215" cy="0"/>
          </a:xfrm>
          <a:prstGeom prst="line">
            <a:avLst/>
          </a:prstGeom>
          <a:noFill/>
          <a:ln w="12700">
            <a:solidFill>
              <a:srgbClr val="C9CDD6"/>
            </a:solidFill>
            <a:prstDash val="solid"/>
          </a:ln>
        </p:spPr>
        <p:txBody>
          <a:bodyPr/>
          <a:lstStyle/>
          <a:p>
            <a:endParaRPr lang="en-AU"/>
          </a:p>
        </p:txBody>
      </p:sp>
      <p:sp>
        <p:nvSpPr>
          <p:cNvPr id="10" name="Text 7"/>
          <p:cNvSpPr/>
          <p:nvPr/>
        </p:nvSpPr>
        <p:spPr>
          <a:xfrm>
            <a:off x="777240" y="1956816"/>
            <a:ext cx="3228746" cy="274320"/>
          </a:xfrm>
          <a:prstGeom prst="rect">
            <a:avLst/>
          </a:prstGeom>
          <a:noFill/>
          <a:ln/>
        </p:spPr>
        <p:txBody>
          <a:bodyPr wrap="square" lIns="0" tIns="0" rIns="0" bIns="0" rtlCol="0" anchor="ctr"/>
          <a:lstStyle/>
          <a:p>
            <a:pPr marL="0" indent="0">
              <a:buNone/>
            </a:pPr>
            <a:r>
              <a:rPr lang="en-US" sz="1200" b="1" kern="0" spc="180" dirty="0">
                <a:solidFill>
                  <a:srgbClr val="8C2327"/>
                </a:solidFill>
                <a:latin typeface="Georgia" pitchFamily="34" charset="0"/>
                <a:ea typeface="Georgia" pitchFamily="34" charset="-122"/>
                <a:cs typeface="Georgia" pitchFamily="34" charset="-120"/>
              </a:rPr>
              <a:t>WHAT CAN GO WRONG</a:t>
            </a:r>
            <a:endParaRPr lang="en-US" sz="1200" dirty="0"/>
          </a:p>
        </p:txBody>
      </p:sp>
      <p:sp>
        <p:nvSpPr>
          <p:cNvPr id="11" name="Text 8"/>
          <p:cNvSpPr/>
          <p:nvPr/>
        </p:nvSpPr>
        <p:spPr>
          <a:xfrm>
            <a:off x="777240" y="2322576"/>
            <a:ext cx="3228746" cy="3950208"/>
          </a:xfrm>
          <a:prstGeom prst="rect">
            <a:avLst/>
          </a:prstGeom>
          <a:noFill/>
          <a:ln/>
        </p:spPr>
        <p:txBody>
          <a:bodyPr wrap="square" lIns="0" tIns="0" rIns="0" bIns="0" rtlCol="0" anchor="t"/>
          <a:lstStyle/>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Equipment failure at the worst moment</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Loss of hull integrity and water ingress</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Foundering or sinking</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Dismasting</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Inability to reach safety under your own power</a:t>
            </a:r>
            <a:endParaRPr lang="en-US" sz="1300" dirty="0"/>
          </a:p>
        </p:txBody>
      </p:sp>
      <p:sp>
        <p:nvSpPr>
          <p:cNvPr id="12" name="Text 9"/>
          <p:cNvSpPr/>
          <p:nvPr/>
        </p:nvSpPr>
        <p:spPr>
          <a:xfrm>
            <a:off x="4481474" y="1956816"/>
            <a:ext cx="3228746" cy="274320"/>
          </a:xfrm>
          <a:prstGeom prst="rect">
            <a:avLst/>
          </a:prstGeom>
          <a:noFill/>
          <a:ln/>
        </p:spPr>
        <p:txBody>
          <a:bodyPr wrap="square" lIns="0" tIns="0" rIns="0" bIns="0" rtlCol="0" anchor="ctr"/>
          <a:lstStyle/>
          <a:p>
            <a:pPr marL="0" indent="0">
              <a:buNone/>
            </a:pPr>
            <a:r>
              <a:rPr lang="en-US" sz="1200" b="1" kern="0" spc="180" dirty="0">
                <a:solidFill>
                  <a:srgbClr val="161B2C"/>
                </a:solidFill>
                <a:latin typeface="Georgia" pitchFamily="34" charset="0"/>
                <a:ea typeface="Georgia" pitchFamily="34" charset="-122"/>
                <a:cs typeface="Georgia" pitchFamily="34" charset="-120"/>
              </a:rPr>
              <a:t>WHAT YOU DO ABOUT IT</a:t>
            </a:r>
            <a:endParaRPr lang="en-US" sz="1200" dirty="0"/>
          </a:p>
        </p:txBody>
      </p:sp>
      <p:sp>
        <p:nvSpPr>
          <p:cNvPr id="13" name="Text 10"/>
          <p:cNvSpPr/>
          <p:nvPr/>
        </p:nvSpPr>
        <p:spPr>
          <a:xfrm>
            <a:off x="4481474" y="2322576"/>
            <a:ext cx="3228746" cy="3950208"/>
          </a:xfrm>
          <a:prstGeom prst="rect">
            <a:avLst/>
          </a:prstGeom>
          <a:noFill/>
          <a:ln/>
        </p:spPr>
        <p:txBody>
          <a:bodyPr wrap="square" lIns="0" tIns="0" rIns="0" bIns="0" rtlCol="0" anchor="t"/>
          <a:lstStyle/>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Maintain the hull, the rig and the equipment. That is nobody else's job.</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Replace tired and frayed halyards before they let go in the middle of a race.</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Know what your Category 7 requirements are. You lay the gear out every year, so you know what should be aboard.</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Do not let safety equipment creep off the boat in the name of weight saving.</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Be prepared to actually use your anchor. If the rig is down and the outboard will not start, it is what you have.</a:t>
            </a:r>
            <a:endParaRPr lang="en-US" sz="1300" dirty="0"/>
          </a:p>
        </p:txBody>
      </p:sp>
      <p:sp>
        <p:nvSpPr>
          <p:cNvPr id="14" name="Text 11"/>
          <p:cNvSpPr/>
          <p:nvPr/>
        </p:nvSpPr>
        <p:spPr>
          <a:xfrm>
            <a:off x="8185709" y="1956816"/>
            <a:ext cx="3228746" cy="274320"/>
          </a:xfrm>
          <a:prstGeom prst="rect">
            <a:avLst/>
          </a:prstGeom>
          <a:noFill/>
          <a:ln/>
        </p:spPr>
        <p:txBody>
          <a:bodyPr wrap="square" lIns="0" tIns="0" rIns="0" bIns="0" rtlCol="0" anchor="ctr"/>
          <a:lstStyle/>
          <a:p>
            <a:pPr marL="0" indent="0">
              <a:buNone/>
            </a:pPr>
            <a:r>
              <a:rPr lang="en-US" sz="1200" b="1" kern="0" spc="180" dirty="0">
                <a:solidFill>
                  <a:srgbClr val="161B2C"/>
                </a:solidFill>
                <a:latin typeface="Georgia" pitchFamily="34" charset="0"/>
                <a:ea typeface="Georgia" pitchFamily="34" charset="-122"/>
                <a:cs typeface="Georgia" pitchFamily="34" charset="-120"/>
              </a:rPr>
              <a:t>WHAT THE CLUB DOES</a:t>
            </a:r>
            <a:endParaRPr lang="en-US" sz="1200" dirty="0"/>
          </a:p>
        </p:txBody>
      </p:sp>
      <p:sp>
        <p:nvSpPr>
          <p:cNvPr id="15" name="Text 12"/>
          <p:cNvSpPr/>
          <p:nvPr/>
        </p:nvSpPr>
        <p:spPr>
          <a:xfrm>
            <a:off x="8185709" y="2322576"/>
            <a:ext cx="3228746" cy="3950208"/>
          </a:xfrm>
          <a:prstGeom prst="rect">
            <a:avLst/>
          </a:prstGeom>
          <a:noFill/>
          <a:ln/>
        </p:spPr>
        <p:txBody>
          <a:bodyPr wrap="square" lIns="0" tIns="0" rIns="0" bIns="0" rtlCol="0" anchor="t"/>
          <a:lstStyle/>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The Club provides Category 7 safety inspections.</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Every boat must hold a current Category 7 audit before racing with us.</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Tech talks, advice and rules training are run through the season.</a:t>
            </a:r>
            <a:endParaRPr lang="en-US" sz="13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RISK THREE</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The actions of boats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26</a:t>
            </a:r>
            <a:endParaRPr lang="en-US" sz="1000" dirty="0"/>
          </a:p>
        </p:txBody>
      </p:sp>
      <p:sp>
        <p:nvSpPr>
          <p:cNvPr id="8" name="Text 5"/>
          <p:cNvSpPr/>
          <p:nvPr/>
        </p:nvSpPr>
        <p:spPr>
          <a:xfrm>
            <a:off x="777240" y="1353312"/>
            <a:ext cx="10637215" cy="365760"/>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Competently handled  ·  complying with the racing rules and with the other rules and regulations</a:t>
            </a:r>
            <a:endParaRPr lang="en-US" sz="1500" dirty="0"/>
          </a:p>
        </p:txBody>
      </p:sp>
      <p:sp>
        <p:nvSpPr>
          <p:cNvPr id="9" name="Shape 6"/>
          <p:cNvSpPr/>
          <p:nvPr/>
        </p:nvSpPr>
        <p:spPr>
          <a:xfrm>
            <a:off x="777240" y="1810512"/>
            <a:ext cx="10637215" cy="0"/>
          </a:xfrm>
          <a:prstGeom prst="line">
            <a:avLst/>
          </a:prstGeom>
          <a:noFill/>
          <a:ln w="12700">
            <a:solidFill>
              <a:srgbClr val="C9CDD6"/>
            </a:solidFill>
            <a:prstDash val="solid"/>
          </a:ln>
        </p:spPr>
        <p:txBody>
          <a:bodyPr/>
          <a:lstStyle/>
          <a:p>
            <a:endParaRPr lang="en-AU"/>
          </a:p>
        </p:txBody>
      </p:sp>
      <p:sp>
        <p:nvSpPr>
          <p:cNvPr id="10" name="Text 7"/>
          <p:cNvSpPr/>
          <p:nvPr/>
        </p:nvSpPr>
        <p:spPr>
          <a:xfrm>
            <a:off x="777240" y="1956816"/>
            <a:ext cx="3228746" cy="274320"/>
          </a:xfrm>
          <a:prstGeom prst="rect">
            <a:avLst/>
          </a:prstGeom>
          <a:noFill/>
          <a:ln/>
        </p:spPr>
        <p:txBody>
          <a:bodyPr wrap="square" lIns="0" tIns="0" rIns="0" bIns="0" rtlCol="0" anchor="ctr"/>
          <a:lstStyle/>
          <a:p>
            <a:pPr marL="0" indent="0">
              <a:buNone/>
            </a:pPr>
            <a:r>
              <a:rPr lang="en-US" sz="1200" b="1" kern="0" spc="180" dirty="0">
                <a:solidFill>
                  <a:srgbClr val="8C2327"/>
                </a:solidFill>
                <a:latin typeface="Georgia" pitchFamily="34" charset="0"/>
                <a:ea typeface="Georgia" pitchFamily="34" charset="-122"/>
                <a:cs typeface="Georgia" pitchFamily="34" charset="-120"/>
              </a:rPr>
              <a:t>WHAT CAN GO WRONG</a:t>
            </a:r>
            <a:endParaRPr lang="en-US" sz="1200" dirty="0"/>
          </a:p>
        </p:txBody>
      </p:sp>
      <p:sp>
        <p:nvSpPr>
          <p:cNvPr id="11" name="Text 8"/>
          <p:cNvSpPr/>
          <p:nvPr/>
        </p:nvSpPr>
        <p:spPr>
          <a:xfrm>
            <a:off x="777240" y="2322576"/>
            <a:ext cx="3228746" cy="3950208"/>
          </a:xfrm>
          <a:prstGeom prst="rect">
            <a:avLst/>
          </a:prstGeom>
          <a:noFill/>
          <a:ln/>
        </p:spPr>
        <p:txBody>
          <a:bodyPr wrap="square" lIns="0" tIns="0" rIns="0" bIns="0" rtlCol="0" anchor="t"/>
          <a:lstStyle/>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Collision between boats</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Injury to people on board without any collision at all</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Crew overboard</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Damage or disablement</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Adverse interaction with the regulators: water police, maritime, the port authority</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Protests</a:t>
            </a:r>
            <a:endParaRPr lang="en-US" sz="1300" dirty="0"/>
          </a:p>
        </p:txBody>
      </p:sp>
      <p:sp>
        <p:nvSpPr>
          <p:cNvPr id="12" name="Text 9"/>
          <p:cNvSpPr/>
          <p:nvPr/>
        </p:nvSpPr>
        <p:spPr>
          <a:xfrm>
            <a:off x="4481474" y="1956816"/>
            <a:ext cx="3228746" cy="274320"/>
          </a:xfrm>
          <a:prstGeom prst="rect">
            <a:avLst/>
          </a:prstGeom>
          <a:noFill/>
          <a:ln/>
        </p:spPr>
        <p:txBody>
          <a:bodyPr wrap="square" lIns="0" tIns="0" rIns="0" bIns="0" rtlCol="0" anchor="ctr"/>
          <a:lstStyle/>
          <a:p>
            <a:pPr marL="0" indent="0">
              <a:buNone/>
            </a:pPr>
            <a:r>
              <a:rPr lang="en-US" sz="1200" b="1" kern="0" spc="180" dirty="0">
                <a:solidFill>
                  <a:srgbClr val="161B2C"/>
                </a:solidFill>
                <a:latin typeface="Georgia" pitchFamily="34" charset="0"/>
                <a:ea typeface="Georgia" pitchFamily="34" charset="-122"/>
                <a:cs typeface="Georgia" pitchFamily="34" charset="-120"/>
              </a:rPr>
              <a:t>WHAT YOU DO ABOUT IT</a:t>
            </a:r>
            <a:endParaRPr lang="en-US" sz="1200" dirty="0"/>
          </a:p>
        </p:txBody>
      </p:sp>
      <p:sp>
        <p:nvSpPr>
          <p:cNvPr id="13" name="Text 10"/>
          <p:cNvSpPr/>
          <p:nvPr/>
        </p:nvSpPr>
        <p:spPr>
          <a:xfrm>
            <a:off x="4481474" y="2322576"/>
            <a:ext cx="3228746" cy="3950208"/>
          </a:xfrm>
          <a:prstGeom prst="rect">
            <a:avLst/>
          </a:prstGeom>
          <a:noFill/>
          <a:ln/>
        </p:spPr>
        <p:txBody>
          <a:bodyPr wrap="square" lIns="0" tIns="0" rIns="0" bIns="0" rtlCol="0" anchor="t"/>
          <a:lstStyle/>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Know the collision regulations and know the racing rules. They are more similar than people think, but do not expect a ferry to give you mark-room.</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Keep a good lookout and think ahead. Look around the boat and work out what you want to do about the situation that is one minute away.</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Practise the manoeuvres you are not good at on a Saturday morning, not in the middle of a race.</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Practise your crew overboard drill. Ask yourself honestly when your crew last did one.</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Do not write cheques your crew cannot cash.</a:t>
            </a:r>
            <a:endParaRPr lang="en-US" sz="1300" dirty="0"/>
          </a:p>
        </p:txBody>
      </p:sp>
      <p:sp>
        <p:nvSpPr>
          <p:cNvPr id="14" name="Text 11"/>
          <p:cNvSpPr/>
          <p:nvPr/>
        </p:nvSpPr>
        <p:spPr>
          <a:xfrm>
            <a:off x="8185709" y="1956816"/>
            <a:ext cx="3228746" cy="274320"/>
          </a:xfrm>
          <a:prstGeom prst="rect">
            <a:avLst/>
          </a:prstGeom>
          <a:noFill/>
          <a:ln/>
        </p:spPr>
        <p:txBody>
          <a:bodyPr wrap="square" lIns="0" tIns="0" rIns="0" bIns="0" rtlCol="0" anchor="ctr"/>
          <a:lstStyle/>
          <a:p>
            <a:pPr marL="0" indent="0">
              <a:buNone/>
            </a:pPr>
            <a:r>
              <a:rPr lang="en-US" sz="1200" b="1" kern="0" spc="180" dirty="0">
                <a:solidFill>
                  <a:srgbClr val="161B2C"/>
                </a:solidFill>
                <a:latin typeface="Georgia" pitchFamily="34" charset="0"/>
                <a:ea typeface="Georgia" pitchFamily="34" charset="-122"/>
                <a:cs typeface="Georgia" pitchFamily="34" charset="-120"/>
              </a:rPr>
              <a:t>WHAT THE CLUB DOES</a:t>
            </a:r>
            <a:endParaRPr lang="en-US" sz="1200" dirty="0"/>
          </a:p>
        </p:txBody>
      </p:sp>
      <p:sp>
        <p:nvSpPr>
          <p:cNvPr id="15" name="Text 12"/>
          <p:cNvSpPr/>
          <p:nvPr/>
        </p:nvSpPr>
        <p:spPr>
          <a:xfrm>
            <a:off x="8185709" y="2322576"/>
            <a:ext cx="3228746" cy="3950208"/>
          </a:xfrm>
          <a:prstGeom prst="rect">
            <a:avLst/>
          </a:prstGeom>
          <a:noFill/>
          <a:ln/>
        </p:spPr>
        <p:txBody>
          <a:bodyPr wrap="square" lIns="0" tIns="0" rIns="0" bIns="0" rtlCol="0" anchor="t"/>
          <a:lstStyle/>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Safety briefings and rules training.</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Courses and race areas coordinated with the other harbour clubs wherever possible.</a:t>
            </a:r>
            <a:endParaRPr lang="en-US" sz="1300" dirty="0"/>
          </a:p>
          <a:p>
            <a:pPr marL="190500" indent="-190500">
              <a:lnSpc>
                <a:spcPts val="1700"/>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Protest committees convened as required.</a:t>
            </a:r>
            <a:endParaRPr lang="en-US" sz="13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RISK FOUR</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Marine hazards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27</a:t>
            </a:r>
            <a:endParaRPr lang="en-US" sz="1000" dirty="0"/>
          </a:p>
        </p:txBody>
      </p:sp>
      <p:sp>
        <p:nvSpPr>
          <p:cNvPr id="8" name="Text 5"/>
          <p:cNvSpPr/>
          <p:nvPr/>
        </p:nvSpPr>
        <p:spPr>
          <a:xfrm>
            <a:off x="777240" y="1353312"/>
            <a:ext cx="10637215" cy="310896"/>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Charted dangers  ·  rocks, shoals and wrecks  ·  cardinal marks</a:t>
            </a:r>
            <a:endParaRPr lang="en-US" sz="1500" dirty="0"/>
          </a:p>
        </p:txBody>
      </p:sp>
      <p:sp>
        <p:nvSpPr>
          <p:cNvPr id="9" name="Shape 6"/>
          <p:cNvSpPr/>
          <p:nvPr/>
        </p:nvSpPr>
        <p:spPr>
          <a:xfrm>
            <a:off x="777240" y="1773936"/>
            <a:ext cx="10637215" cy="0"/>
          </a:xfrm>
          <a:prstGeom prst="line">
            <a:avLst/>
          </a:prstGeom>
          <a:noFill/>
          <a:ln w="12700">
            <a:solidFill>
              <a:srgbClr val="161B2C"/>
            </a:solidFill>
            <a:prstDash val="solid"/>
          </a:ln>
        </p:spPr>
        <p:txBody>
          <a:bodyPr/>
          <a:lstStyle/>
          <a:p>
            <a:endParaRPr lang="en-AU"/>
          </a:p>
        </p:txBody>
      </p:sp>
      <p:sp>
        <p:nvSpPr>
          <p:cNvPr id="10" name="Text 7"/>
          <p:cNvSpPr/>
          <p:nvPr/>
        </p:nvSpPr>
        <p:spPr>
          <a:xfrm>
            <a:off x="777240" y="1920240"/>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Do not sail inside cardinal marks</a:t>
            </a:r>
            <a:endParaRPr lang="en-US" sz="1550" dirty="0"/>
          </a:p>
        </p:txBody>
      </p:sp>
      <p:sp>
        <p:nvSpPr>
          <p:cNvPr id="11" name="Text 8"/>
          <p:cNvSpPr/>
          <p:nvPr/>
        </p:nvSpPr>
        <p:spPr>
          <a:xfrm>
            <a:off x="777240" y="2286000"/>
            <a:ext cx="5126584" cy="146304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They are there because there is something hard underneath. Where the Sailing Instructions prohibit it, a competitor who sees you do it can protest and you will be disqualified. If you choose to ignore one, you do so entirely at your own risk.</a:t>
            </a:r>
            <a:endParaRPr lang="en-US" sz="1350" dirty="0"/>
          </a:p>
        </p:txBody>
      </p:sp>
      <p:sp>
        <p:nvSpPr>
          <p:cNvPr id="12" name="Text 9"/>
          <p:cNvSpPr/>
          <p:nvPr/>
        </p:nvSpPr>
        <p:spPr>
          <a:xfrm>
            <a:off x="6287872" y="1920240"/>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Bomboras behave in two ways</a:t>
            </a:r>
            <a:endParaRPr lang="en-US" sz="1550" dirty="0"/>
          </a:p>
        </p:txBody>
      </p:sp>
      <p:sp>
        <p:nvSpPr>
          <p:cNvPr id="13" name="Text 10"/>
          <p:cNvSpPr/>
          <p:nvPr/>
        </p:nvSpPr>
        <p:spPr>
          <a:xfrm>
            <a:off x="6287872" y="2286000"/>
            <a:ext cx="5126584" cy="146304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Either the bombora is working or it is not. When it is not, passing inside is uneventful. When it is, you travel sideways very fast towards something solid. You will not know which it is until you are committed.</a:t>
            </a:r>
            <a:endParaRPr lang="en-US" sz="1350" dirty="0"/>
          </a:p>
        </p:txBody>
      </p:sp>
      <p:sp>
        <p:nvSpPr>
          <p:cNvPr id="14" name="Shape 11"/>
          <p:cNvSpPr/>
          <p:nvPr/>
        </p:nvSpPr>
        <p:spPr>
          <a:xfrm>
            <a:off x="777240" y="3858768"/>
            <a:ext cx="10637215" cy="0"/>
          </a:xfrm>
          <a:prstGeom prst="line">
            <a:avLst/>
          </a:prstGeom>
          <a:noFill/>
          <a:ln w="9525">
            <a:solidFill>
              <a:srgbClr val="E2E5EB"/>
            </a:solidFill>
            <a:prstDash val="solid"/>
          </a:ln>
        </p:spPr>
        <p:txBody>
          <a:bodyPr/>
          <a:lstStyle/>
          <a:p>
            <a:endParaRPr lang="en-AU"/>
          </a:p>
        </p:txBody>
      </p:sp>
      <p:sp>
        <p:nvSpPr>
          <p:cNvPr id="15" name="Text 12"/>
          <p:cNvSpPr/>
          <p:nvPr/>
        </p:nvSpPr>
        <p:spPr>
          <a:xfrm>
            <a:off x="777240" y="4059936"/>
            <a:ext cx="10637215" cy="2011680"/>
          </a:xfrm>
          <a:prstGeom prst="rect">
            <a:avLst/>
          </a:prstGeom>
          <a:noFill/>
          <a:ln/>
        </p:spPr>
        <p:txBody>
          <a:bodyPr wrap="square" lIns="0" tIns="0" rIns="0" bIns="0" rtlCol="0" anchor="t"/>
          <a:lstStyle/>
          <a:p>
            <a:pPr marL="215900" indent="-215900">
              <a:lnSpc>
                <a:spcPts val="1876"/>
              </a:lnSpc>
              <a:spcAft>
                <a:spcPts val="1000"/>
              </a:spcAft>
              <a:buSzPct val="100000"/>
              <a:buChar char="▪"/>
            </a:pPr>
            <a:r>
              <a:rPr lang="en-US" sz="1400" dirty="0">
                <a:solidFill>
                  <a:srgbClr val="22262F"/>
                </a:solidFill>
                <a:latin typeface="Georgia" pitchFamily="34" charset="0"/>
                <a:ea typeface="Georgia" pitchFamily="34" charset="-122"/>
                <a:cs typeface="Georgia" pitchFamily="34" charset="-120"/>
              </a:rPr>
              <a:t>Keep a good lookout, and make sure your crew understand that lookout is part of their job, not just yours.</a:t>
            </a:r>
            <a:endParaRPr lang="en-US" sz="1400" dirty="0"/>
          </a:p>
          <a:p>
            <a:pPr marL="215900" indent="-215900">
              <a:lnSpc>
                <a:spcPts val="1876"/>
              </a:lnSpc>
              <a:spcAft>
                <a:spcPts val="1000"/>
              </a:spcAft>
              <a:buSzPct val="100000"/>
              <a:buChar char="▪"/>
            </a:pPr>
            <a:r>
              <a:rPr lang="en-US" sz="1400" dirty="0">
                <a:solidFill>
                  <a:srgbClr val="22262F"/>
                </a:solidFill>
                <a:latin typeface="Georgia" pitchFamily="34" charset="0"/>
                <a:ea typeface="Georgia" pitchFamily="34" charset="-122"/>
                <a:cs typeface="Georgia" pitchFamily="34" charset="-120"/>
              </a:rPr>
              <a:t>Know where you are geographically at all times. Situational awareness is not only about other boats.</a:t>
            </a:r>
            <a:endParaRPr lang="en-US" sz="1400" dirty="0"/>
          </a:p>
          <a:p>
            <a:pPr marL="215900" indent="-215900">
              <a:lnSpc>
                <a:spcPts val="1876"/>
              </a:lnSpc>
              <a:spcAft>
                <a:spcPts val="1000"/>
              </a:spcAft>
              <a:buSzPct val="100000"/>
              <a:buChar char="▪"/>
            </a:pPr>
            <a:r>
              <a:rPr lang="en-US" sz="1400" dirty="0">
                <a:solidFill>
                  <a:srgbClr val="22262F"/>
                </a:solidFill>
                <a:latin typeface="Georgia" pitchFamily="34" charset="0"/>
                <a:ea typeface="Georgia" pitchFamily="34" charset="-122"/>
                <a:cs typeface="Georgia" pitchFamily="34" charset="-120"/>
              </a:rPr>
              <a:t>Around Bradley's Head, do not cut the corner, particularly when you are travelling against the flow of traffic. It is a blind corner for boats coming round from Athol Bay and it causes chaos.</a:t>
            </a:r>
            <a:endParaRPr lang="en-US" sz="1400" dirty="0"/>
          </a:p>
          <a:p>
            <a:pPr marL="215900" indent="-215900">
              <a:lnSpc>
                <a:spcPts val="1876"/>
              </a:lnSpc>
              <a:spcAft>
                <a:spcPts val="1000"/>
              </a:spcAft>
              <a:buSzPct val="100000"/>
              <a:buChar char="▪"/>
            </a:pPr>
            <a:r>
              <a:rPr lang="en-US" sz="1400" dirty="0">
                <a:solidFill>
                  <a:srgbClr val="22262F"/>
                </a:solidFill>
                <a:latin typeface="Georgia" pitchFamily="34" charset="0"/>
                <a:ea typeface="Georgia" pitchFamily="34" charset="-122"/>
                <a:cs typeface="Georgia" pitchFamily="34" charset="-120"/>
              </a:rPr>
              <a:t>The marks on the harbour change. Do not rely on a mark being where it was last season without checking the Sailing Instructions.</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RISK FOUR</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Ships, ferries and other vessels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28</a:t>
            </a:r>
            <a:endParaRPr lang="en-US" sz="1000" dirty="0"/>
          </a:p>
        </p:txBody>
      </p:sp>
      <p:sp>
        <p:nvSpPr>
          <p:cNvPr id="8" name="Shape 5"/>
          <p:cNvSpPr/>
          <p:nvPr/>
        </p:nvSpPr>
        <p:spPr>
          <a:xfrm>
            <a:off x="777240" y="1481328"/>
            <a:ext cx="10637215" cy="0"/>
          </a:xfrm>
          <a:prstGeom prst="line">
            <a:avLst/>
          </a:prstGeom>
          <a:noFill/>
          <a:ln w="12700">
            <a:solidFill>
              <a:srgbClr val="161B2C"/>
            </a:solidFill>
            <a:prstDash val="solid"/>
          </a:ln>
        </p:spPr>
        <p:txBody>
          <a:bodyPr/>
          <a:lstStyle/>
          <a:p>
            <a:endParaRPr lang="en-AU"/>
          </a:p>
        </p:txBody>
      </p:sp>
      <p:sp>
        <p:nvSpPr>
          <p:cNvPr id="9" name="Text 6"/>
          <p:cNvSpPr/>
          <p:nvPr/>
        </p:nvSpPr>
        <p:spPr>
          <a:xfrm>
            <a:off x="777240" y="1645920"/>
            <a:ext cx="6629400" cy="2743200"/>
          </a:xfrm>
          <a:prstGeom prst="rect">
            <a:avLst/>
          </a:prstGeom>
          <a:noFill/>
          <a:ln/>
        </p:spPr>
        <p:txBody>
          <a:bodyPr wrap="square" lIns="0" tIns="0" rIns="0" bIns="0" rtlCol="0" anchor="t"/>
          <a:lstStyle/>
          <a:p>
            <a:pPr marL="215900" indent="-215900">
              <a:lnSpc>
                <a:spcPts val="1809"/>
              </a:lnSpc>
              <a:spcAft>
                <a:spcPts val="900"/>
              </a:spcAft>
              <a:buSzPct val="100000"/>
              <a:buChar char="▪"/>
            </a:pPr>
            <a:r>
              <a:rPr lang="en-US" sz="1350" dirty="0">
                <a:solidFill>
                  <a:srgbClr val="22262F"/>
                </a:solidFill>
                <a:latin typeface="Georgia" pitchFamily="34" charset="0"/>
                <a:ea typeface="Georgia" pitchFamily="34" charset="-122"/>
                <a:cs typeface="Georgia" pitchFamily="34" charset="-120"/>
              </a:rPr>
              <a:t>Keep the distance from seagoing ships and ferries required by the Sailing Instructions. This is a requirement, not a suggestion.</a:t>
            </a:r>
            <a:endParaRPr lang="en-US" sz="1350" dirty="0"/>
          </a:p>
          <a:p>
            <a:pPr marL="215900" indent="-215900">
              <a:lnSpc>
                <a:spcPts val="1809"/>
              </a:lnSpc>
              <a:spcAft>
                <a:spcPts val="900"/>
              </a:spcAft>
              <a:buSzPct val="100000"/>
              <a:buChar char="▪"/>
            </a:pPr>
            <a:r>
              <a:rPr lang="en-US" sz="1350" dirty="0">
                <a:solidFill>
                  <a:srgbClr val="22262F"/>
                </a:solidFill>
                <a:latin typeface="Georgia" pitchFamily="34" charset="0"/>
                <a:ea typeface="Georgia" pitchFamily="34" charset="-122"/>
                <a:cs typeface="Georgia" pitchFamily="34" charset="-120"/>
              </a:rPr>
              <a:t>Never pass between an escorting pilot vessel and the ship it is escorting.</a:t>
            </a:r>
            <a:endParaRPr lang="en-US" sz="1350" dirty="0"/>
          </a:p>
          <a:p>
            <a:pPr marL="215900" indent="-215900">
              <a:lnSpc>
                <a:spcPts val="1809"/>
              </a:lnSpc>
              <a:spcAft>
                <a:spcPts val="900"/>
              </a:spcAft>
              <a:buSzPct val="100000"/>
              <a:buChar char="▪"/>
            </a:pPr>
            <a:r>
              <a:rPr lang="en-US" sz="1350" dirty="0">
                <a:solidFill>
                  <a:srgbClr val="22262F"/>
                </a:solidFill>
                <a:latin typeface="Georgia" pitchFamily="34" charset="0"/>
                <a:ea typeface="Georgia" pitchFamily="34" charset="-122"/>
                <a:cs typeface="Georgia" pitchFamily="34" charset="-120"/>
              </a:rPr>
              <a:t>Large vessels in confined water are restricted in their ability to manoeuvre. Close to the bow they cannot see you, and even if they could, they cannot move.</a:t>
            </a:r>
            <a:endParaRPr lang="en-US" sz="1350" dirty="0"/>
          </a:p>
          <a:p>
            <a:pPr marL="215900" indent="-215900">
              <a:lnSpc>
                <a:spcPts val="1809"/>
              </a:lnSpc>
              <a:spcAft>
                <a:spcPts val="900"/>
              </a:spcAft>
              <a:buSzPct val="100000"/>
              <a:buChar char="▪"/>
            </a:pPr>
            <a:r>
              <a:rPr lang="en-US" sz="1350" dirty="0">
                <a:solidFill>
                  <a:srgbClr val="22262F"/>
                </a:solidFill>
                <a:latin typeface="Georgia" pitchFamily="34" charset="0"/>
                <a:ea typeface="Georgia" pitchFamily="34" charset="-122"/>
                <a:cs typeface="Georgia" pitchFamily="34" charset="-120"/>
              </a:rPr>
              <a:t>If you are the overtaking vessel you are the give way vessel, even when the vessel ahead is under power.</a:t>
            </a:r>
            <a:endParaRPr lang="en-US" sz="1350" dirty="0"/>
          </a:p>
          <a:p>
            <a:pPr marL="215900" indent="-215900">
              <a:lnSpc>
                <a:spcPts val="1809"/>
              </a:lnSpc>
              <a:spcAft>
                <a:spcPts val="900"/>
              </a:spcAft>
              <a:buSzPct val="100000"/>
              <a:buChar char="▪"/>
            </a:pPr>
            <a:r>
              <a:rPr lang="en-US" sz="1350" dirty="0">
                <a:solidFill>
                  <a:srgbClr val="22262F"/>
                </a:solidFill>
                <a:latin typeface="Georgia" pitchFamily="34" charset="0"/>
                <a:ea typeface="Georgia" pitchFamily="34" charset="-122"/>
                <a:cs typeface="Georgia" pitchFamily="34" charset="-120"/>
              </a:rPr>
              <a:t>Do not force right of way when a collision is imminent. If the give way vessel is not keeping clear, you must act to avoid the collision.</a:t>
            </a:r>
            <a:endParaRPr lang="en-US" sz="1350" dirty="0"/>
          </a:p>
        </p:txBody>
      </p:sp>
      <p:sp>
        <p:nvSpPr>
          <p:cNvPr id="10" name="Text 7"/>
          <p:cNvSpPr/>
          <p:nvPr/>
        </p:nvSpPr>
        <p:spPr>
          <a:xfrm>
            <a:off x="7818120" y="1572768"/>
            <a:ext cx="3593592"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What ferry masters see</a:t>
            </a:r>
            <a:endParaRPr lang="en-US" sz="1550" dirty="0"/>
          </a:p>
        </p:txBody>
      </p:sp>
      <p:sp>
        <p:nvSpPr>
          <p:cNvPr id="11" name="Text 8"/>
          <p:cNvSpPr/>
          <p:nvPr/>
        </p:nvSpPr>
        <p:spPr>
          <a:xfrm>
            <a:off x="7818120" y="1938528"/>
            <a:ext cx="3593592" cy="2578608"/>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Very few power boat skippers understand what a sailing boat is doing. All they see is a boat weaving from side to side up the harbour.</a:t>
            </a:r>
            <a:endParaRPr lang="en-US" sz="1350" dirty="0"/>
          </a:p>
          <a:p>
            <a:pPr marL="0" indent="0">
              <a:lnSpc>
                <a:spcPts val="1836"/>
              </a:lnSpc>
              <a:buNone/>
            </a:pPr>
            <a:endParaRPr lang="en-US" sz="1350" dirty="0"/>
          </a:p>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A ferry master on a schedule, faced with a wall of fifty boats and no idea which way they will go, has no choice but to stand on and sound five short blasts.</a:t>
            </a:r>
            <a:endParaRPr lang="en-US" sz="1350" dirty="0"/>
          </a:p>
          <a:p>
            <a:pPr marL="0" indent="0">
              <a:lnSpc>
                <a:spcPts val="1836"/>
              </a:lnSpc>
              <a:buNone/>
            </a:pPr>
            <a:endParaRPr lang="en-US" sz="1350" dirty="0"/>
          </a:p>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Do not tack under the nose of a ferry.</a:t>
            </a:r>
            <a:endParaRPr lang="en-US" sz="1350" dirty="0"/>
          </a:p>
        </p:txBody>
      </p:sp>
      <p:sp>
        <p:nvSpPr>
          <p:cNvPr id="12" name="Shape 9"/>
          <p:cNvSpPr/>
          <p:nvPr/>
        </p:nvSpPr>
        <p:spPr>
          <a:xfrm>
            <a:off x="777240" y="4517136"/>
            <a:ext cx="10637215" cy="0"/>
          </a:xfrm>
          <a:prstGeom prst="line">
            <a:avLst/>
          </a:prstGeom>
          <a:noFill/>
          <a:ln w="9525">
            <a:solidFill>
              <a:srgbClr val="E2E5EB"/>
            </a:solidFill>
            <a:prstDash val="solid"/>
          </a:ln>
        </p:spPr>
        <p:txBody>
          <a:bodyPr/>
          <a:lstStyle/>
          <a:p>
            <a:endParaRPr lang="en-AU"/>
          </a:p>
        </p:txBody>
      </p:sp>
      <p:sp>
        <p:nvSpPr>
          <p:cNvPr id="13" name="Text 10"/>
          <p:cNvSpPr/>
          <p:nvPr/>
        </p:nvSpPr>
        <p:spPr>
          <a:xfrm>
            <a:off x="777240" y="4700016"/>
            <a:ext cx="3289706" cy="310896"/>
          </a:xfrm>
          <a:prstGeom prst="rect">
            <a:avLst/>
          </a:prstGeom>
          <a:noFill/>
          <a:ln/>
        </p:spPr>
        <p:txBody>
          <a:bodyPr wrap="square" lIns="0" tIns="0" rIns="0" bIns="0" rtlCol="0" anchor="t"/>
          <a:lstStyle/>
          <a:p>
            <a:pPr marL="0" indent="0">
              <a:buNone/>
            </a:pPr>
            <a:r>
              <a:rPr lang="en-US" sz="1350" b="1" dirty="0">
                <a:solidFill>
                  <a:srgbClr val="161B2C"/>
                </a:solidFill>
                <a:latin typeface="Georgia" pitchFamily="34" charset="0"/>
                <a:ea typeface="Georgia" pitchFamily="34" charset="-122"/>
                <a:cs typeface="Georgia" pitchFamily="34" charset="-120"/>
              </a:rPr>
              <a:t>Dash cams</a:t>
            </a:r>
            <a:endParaRPr lang="en-US" sz="1350" dirty="0"/>
          </a:p>
        </p:txBody>
      </p:sp>
      <p:sp>
        <p:nvSpPr>
          <p:cNvPr id="14" name="Text 11"/>
          <p:cNvSpPr/>
          <p:nvPr/>
        </p:nvSpPr>
        <p:spPr>
          <a:xfrm>
            <a:off x="777240" y="5065776"/>
            <a:ext cx="3289706" cy="859536"/>
          </a:xfrm>
          <a:prstGeom prst="rect">
            <a:avLst/>
          </a:prstGeom>
          <a:noFill/>
          <a:ln/>
        </p:spPr>
        <p:txBody>
          <a:bodyPr wrap="square" lIns="0" tIns="0" rIns="0" bIns="0" rtlCol="0" anchor="t"/>
          <a:lstStyle/>
          <a:p>
            <a:pPr marL="0" indent="0">
              <a:lnSpc>
                <a:spcPts val="1632"/>
              </a:lnSpc>
              <a:buNone/>
            </a:pPr>
            <a:r>
              <a:rPr lang="en-US" sz="1200" dirty="0">
                <a:solidFill>
                  <a:srgbClr val="22262F"/>
                </a:solidFill>
                <a:latin typeface="Georgia" pitchFamily="34" charset="0"/>
                <a:ea typeface="Georgia" pitchFamily="34" charset="-122"/>
                <a:cs typeface="Georgia" pitchFamily="34" charset="-120"/>
              </a:rPr>
              <a:t>Every Sydney ferry records continuously, and Sydney Ferries will share the footage with the Club.</a:t>
            </a:r>
            <a:endParaRPr lang="en-US" sz="1200" dirty="0"/>
          </a:p>
        </p:txBody>
      </p:sp>
      <p:sp>
        <p:nvSpPr>
          <p:cNvPr id="15" name="Text 12"/>
          <p:cNvSpPr/>
          <p:nvPr/>
        </p:nvSpPr>
        <p:spPr>
          <a:xfrm>
            <a:off x="4450994" y="4700016"/>
            <a:ext cx="3289706" cy="310896"/>
          </a:xfrm>
          <a:prstGeom prst="rect">
            <a:avLst/>
          </a:prstGeom>
          <a:noFill/>
          <a:ln/>
        </p:spPr>
        <p:txBody>
          <a:bodyPr wrap="square" lIns="0" tIns="0" rIns="0" bIns="0" rtlCol="0" anchor="t"/>
          <a:lstStyle/>
          <a:p>
            <a:pPr marL="0" indent="0">
              <a:buNone/>
            </a:pPr>
            <a:r>
              <a:rPr lang="en-US" sz="1350" b="1" dirty="0">
                <a:solidFill>
                  <a:srgbClr val="161B2C"/>
                </a:solidFill>
                <a:latin typeface="Georgia" pitchFamily="34" charset="0"/>
                <a:ea typeface="Georgia" pitchFamily="34" charset="-122"/>
                <a:cs typeface="Georgia" pitchFamily="34" charset="-120"/>
              </a:rPr>
              <a:t>Orange diamonds</a:t>
            </a:r>
            <a:endParaRPr lang="en-US" sz="1350" dirty="0"/>
          </a:p>
        </p:txBody>
      </p:sp>
      <p:sp>
        <p:nvSpPr>
          <p:cNvPr id="16" name="Text 13"/>
          <p:cNvSpPr/>
          <p:nvPr/>
        </p:nvSpPr>
        <p:spPr>
          <a:xfrm>
            <a:off x="4450994" y="5065776"/>
            <a:ext cx="3289706" cy="859536"/>
          </a:xfrm>
          <a:prstGeom prst="rect">
            <a:avLst/>
          </a:prstGeom>
          <a:noFill/>
          <a:ln/>
        </p:spPr>
        <p:txBody>
          <a:bodyPr wrap="square" lIns="0" tIns="0" rIns="0" bIns="0" rtlCol="0" anchor="t"/>
          <a:lstStyle/>
          <a:p>
            <a:pPr marL="0" indent="0">
              <a:lnSpc>
                <a:spcPts val="1632"/>
              </a:lnSpc>
              <a:buNone/>
            </a:pPr>
            <a:r>
              <a:rPr lang="en-US" sz="1200" dirty="0">
                <a:solidFill>
                  <a:srgbClr val="22262F"/>
                </a:solidFill>
                <a:latin typeface="Georgia" pitchFamily="34" charset="0"/>
                <a:ea typeface="Georgia" pitchFamily="34" charset="-122"/>
                <a:cs typeface="Georgia" pitchFamily="34" charset="-120"/>
              </a:rPr>
              <a:t>Now carried only by the First Fleet and Freshwater class. Give way to all ferries where you can.</a:t>
            </a:r>
            <a:endParaRPr lang="en-US" sz="1200" dirty="0"/>
          </a:p>
        </p:txBody>
      </p:sp>
      <p:sp>
        <p:nvSpPr>
          <p:cNvPr id="17" name="Text 14"/>
          <p:cNvSpPr/>
          <p:nvPr/>
        </p:nvSpPr>
        <p:spPr>
          <a:xfrm>
            <a:off x="8124749" y="4700016"/>
            <a:ext cx="3289706" cy="310896"/>
          </a:xfrm>
          <a:prstGeom prst="rect">
            <a:avLst/>
          </a:prstGeom>
          <a:noFill/>
          <a:ln/>
        </p:spPr>
        <p:txBody>
          <a:bodyPr wrap="square" lIns="0" tIns="0" rIns="0" bIns="0" rtlCol="0" anchor="t"/>
          <a:lstStyle/>
          <a:p>
            <a:pPr marL="0" indent="0">
              <a:buNone/>
            </a:pPr>
            <a:r>
              <a:rPr lang="en-US" sz="1350" b="1" dirty="0">
                <a:solidFill>
                  <a:srgbClr val="161B2C"/>
                </a:solidFill>
                <a:latin typeface="Georgia" pitchFamily="34" charset="0"/>
                <a:ea typeface="Georgia" pitchFamily="34" charset="-122"/>
                <a:cs typeface="Georgia" pitchFamily="34" charset="-120"/>
              </a:rPr>
              <a:t>Flashing yellow</a:t>
            </a:r>
            <a:endParaRPr lang="en-US" sz="1350" dirty="0"/>
          </a:p>
        </p:txBody>
      </p:sp>
      <p:sp>
        <p:nvSpPr>
          <p:cNvPr id="18" name="Text 15"/>
          <p:cNvSpPr/>
          <p:nvPr/>
        </p:nvSpPr>
        <p:spPr>
          <a:xfrm>
            <a:off x="8124749" y="5065776"/>
            <a:ext cx="3289706" cy="859536"/>
          </a:xfrm>
          <a:prstGeom prst="rect">
            <a:avLst/>
          </a:prstGeom>
          <a:noFill/>
          <a:ln/>
        </p:spPr>
        <p:txBody>
          <a:bodyPr wrap="square" lIns="0" tIns="0" rIns="0" bIns="0" rtlCol="0" anchor="t"/>
          <a:lstStyle/>
          <a:p>
            <a:pPr marL="0" indent="0">
              <a:lnSpc>
                <a:spcPts val="1632"/>
              </a:lnSpc>
              <a:buNone/>
            </a:pPr>
            <a:r>
              <a:rPr lang="en-US" sz="1200" dirty="0">
                <a:solidFill>
                  <a:srgbClr val="22262F"/>
                </a:solidFill>
                <a:latin typeface="Georgia" pitchFamily="34" charset="0"/>
                <a:ea typeface="Georgia" pitchFamily="34" charset="-122"/>
                <a:cs typeface="Georgia" pitchFamily="34" charset="-120"/>
              </a:rPr>
              <a:t>Means a fast ferry. Nothing more, but worth noticing.</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RISK FIVE</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The pressure of racing</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29</a:t>
            </a:r>
            <a:endParaRPr lang="en-US" sz="1000" dirty="0"/>
          </a:p>
        </p:txBody>
      </p:sp>
      <p:sp>
        <p:nvSpPr>
          <p:cNvPr id="8" name="Text 5"/>
          <p:cNvSpPr/>
          <p:nvPr/>
        </p:nvSpPr>
        <p:spPr>
          <a:xfrm>
            <a:off x="777240" y="1353312"/>
            <a:ext cx="10637215" cy="310896"/>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The risk nobody puts on a checklist, and the one that causes the most trouble.</a:t>
            </a:r>
            <a:endParaRPr lang="en-US" sz="1500" dirty="0"/>
          </a:p>
        </p:txBody>
      </p:sp>
      <p:sp>
        <p:nvSpPr>
          <p:cNvPr id="9" name="Shape 6"/>
          <p:cNvSpPr/>
          <p:nvPr/>
        </p:nvSpPr>
        <p:spPr>
          <a:xfrm>
            <a:off x="777240" y="1773936"/>
            <a:ext cx="5074920" cy="0"/>
          </a:xfrm>
          <a:prstGeom prst="line">
            <a:avLst/>
          </a:prstGeom>
          <a:noFill/>
          <a:ln w="12700">
            <a:solidFill>
              <a:srgbClr val="161B2C"/>
            </a:solidFill>
            <a:prstDash val="solid"/>
          </a:ln>
        </p:spPr>
        <p:txBody>
          <a:bodyPr/>
          <a:lstStyle/>
          <a:p>
            <a:endParaRPr lang="en-AU"/>
          </a:p>
        </p:txBody>
      </p:sp>
      <p:sp>
        <p:nvSpPr>
          <p:cNvPr id="10" name="Text 7"/>
          <p:cNvSpPr/>
          <p:nvPr/>
        </p:nvSpPr>
        <p:spPr>
          <a:xfrm>
            <a:off x="777240" y="1920240"/>
            <a:ext cx="5074920" cy="274320"/>
          </a:xfrm>
          <a:prstGeom prst="rect">
            <a:avLst/>
          </a:prstGeom>
          <a:noFill/>
          <a:ln/>
        </p:spPr>
        <p:txBody>
          <a:bodyPr wrap="square" lIns="0" tIns="0" rIns="0" bIns="0" rtlCol="0" anchor="ctr"/>
          <a:lstStyle/>
          <a:p>
            <a:pPr marL="0" indent="0">
              <a:buNone/>
            </a:pPr>
            <a:r>
              <a:rPr lang="en-US" sz="1500" b="1" dirty="0">
                <a:solidFill>
                  <a:srgbClr val="161B2C"/>
                </a:solidFill>
                <a:latin typeface="Georgia" pitchFamily="34" charset="0"/>
                <a:ea typeface="Georgia" pitchFamily="34" charset="-122"/>
                <a:cs typeface="Georgia" pitchFamily="34" charset="-120"/>
              </a:rPr>
              <a:t>You are sailing faster than usual</a:t>
            </a:r>
            <a:endParaRPr lang="en-US" sz="1500" dirty="0"/>
          </a:p>
        </p:txBody>
      </p:sp>
      <p:sp>
        <p:nvSpPr>
          <p:cNvPr id="11" name="Text 8"/>
          <p:cNvSpPr/>
          <p:nvPr/>
        </p:nvSpPr>
        <p:spPr>
          <a:xfrm>
            <a:off x="777240" y="2212848"/>
            <a:ext cx="5074920" cy="621792"/>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Reaction times shorten and closing distances arrive sooner than your instincts expect.</a:t>
            </a:r>
            <a:endParaRPr lang="en-US" sz="1350" dirty="0"/>
          </a:p>
        </p:txBody>
      </p:sp>
      <p:sp>
        <p:nvSpPr>
          <p:cNvPr id="12" name="Shape 9"/>
          <p:cNvSpPr/>
          <p:nvPr/>
        </p:nvSpPr>
        <p:spPr>
          <a:xfrm>
            <a:off x="777240" y="2834640"/>
            <a:ext cx="5074920" cy="0"/>
          </a:xfrm>
          <a:prstGeom prst="line">
            <a:avLst/>
          </a:prstGeom>
          <a:noFill/>
          <a:ln w="9525">
            <a:solidFill>
              <a:srgbClr val="E2E5EB"/>
            </a:solidFill>
            <a:prstDash val="solid"/>
          </a:ln>
        </p:spPr>
        <p:txBody>
          <a:bodyPr/>
          <a:lstStyle/>
          <a:p>
            <a:endParaRPr lang="en-AU"/>
          </a:p>
        </p:txBody>
      </p:sp>
      <p:sp>
        <p:nvSpPr>
          <p:cNvPr id="13" name="Text 10"/>
          <p:cNvSpPr/>
          <p:nvPr/>
        </p:nvSpPr>
        <p:spPr>
          <a:xfrm>
            <a:off x="777240" y="2962656"/>
            <a:ext cx="5074920" cy="274320"/>
          </a:xfrm>
          <a:prstGeom prst="rect">
            <a:avLst/>
          </a:prstGeom>
          <a:noFill/>
          <a:ln/>
        </p:spPr>
        <p:txBody>
          <a:bodyPr wrap="square" lIns="0" tIns="0" rIns="0" bIns="0" rtlCol="0" anchor="ctr"/>
          <a:lstStyle/>
          <a:p>
            <a:pPr marL="0" indent="0">
              <a:buNone/>
            </a:pPr>
            <a:r>
              <a:rPr lang="en-US" sz="1500" b="1" dirty="0">
                <a:solidFill>
                  <a:srgbClr val="161B2C"/>
                </a:solidFill>
                <a:latin typeface="Georgia" pitchFamily="34" charset="0"/>
                <a:ea typeface="Georgia" pitchFamily="34" charset="-122"/>
                <a:cs typeface="Georgia" pitchFamily="34" charset="-120"/>
              </a:rPr>
              <a:t>It is a busy harbour</a:t>
            </a:r>
            <a:endParaRPr lang="en-US" sz="1500" dirty="0"/>
          </a:p>
        </p:txBody>
      </p:sp>
      <p:sp>
        <p:nvSpPr>
          <p:cNvPr id="14" name="Text 11"/>
          <p:cNvSpPr/>
          <p:nvPr/>
        </p:nvSpPr>
        <p:spPr>
          <a:xfrm>
            <a:off x="777240" y="3255264"/>
            <a:ext cx="5074920" cy="621792"/>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Three or four clubs converge on the same marks. The racing rules cope with numerous boats rounding a mark. Be careful about it anyway.</a:t>
            </a:r>
            <a:endParaRPr lang="en-US" sz="1350" dirty="0"/>
          </a:p>
        </p:txBody>
      </p:sp>
      <p:sp>
        <p:nvSpPr>
          <p:cNvPr id="15" name="Shape 12"/>
          <p:cNvSpPr/>
          <p:nvPr/>
        </p:nvSpPr>
        <p:spPr>
          <a:xfrm>
            <a:off x="777240" y="3877056"/>
            <a:ext cx="5074920" cy="0"/>
          </a:xfrm>
          <a:prstGeom prst="line">
            <a:avLst/>
          </a:prstGeom>
          <a:noFill/>
          <a:ln w="9525">
            <a:solidFill>
              <a:srgbClr val="E2E5EB"/>
            </a:solidFill>
            <a:prstDash val="solid"/>
          </a:ln>
        </p:spPr>
        <p:txBody>
          <a:bodyPr/>
          <a:lstStyle/>
          <a:p>
            <a:endParaRPr lang="en-AU"/>
          </a:p>
        </p:txBody>
      </p:sp>
      <p:sp>
        <p:nvSpPr>
          <p:cNvPr id="16" name="Text 13"/>
          <p:cNvSpPr/>
          <p:nvPr/>
        </p:nvSpPr>
        <p:spPr>
          <a:xfrm>
            <a:off x="777240" y="4005072"/>
            <a:ext cx="5074920" cy="274320"/>
          </a:xfrm>
          <a:prstGeom prst="rect">
            <a:avLst/>
          </a:prstGeom>
          <a:noFill/>
          <a:ln/>
        </p:spPr>
        <p:txBody>
          <a:bodyPr wrap="square" lIns="0" tIns="0" rIns="0" bIns="0" rtlCol="0" anchor="ctr"/>
          <a:lstStyle/>
          <a:p>
            <a:pPr marL="0" indent="0">
              <a:buNone/>
            </a:pPr>
            <a:r>
              <a:rPr lang="en-US" sz="1500" b="1" dirty="0">
                <a:solidFill>
                  <a:srgbClr val="161B2C"/>
                </a:solidFill>
                <a:latin typeface="Georgia" pitchFamily="34" charset="0"/>
                <a:ea typeface="Georgia" pitchFamily="34" charset="-122"/>
                <a:cs typeface="Georgia" pitchFamily="34" charset="-120"/>
              </a:rPr>
              <a:t>Speed disparity</a:t>
            </a:r>
            <a:endParaRPr lang="en-US" sz="1500" dirty="0"/>
          </a:p>
        </p:txBody>
      </p:sp>
      <p:sp>
        <p:nvSpPr>
          <p:cNvPr id="17" name="Text 14"/>
          <p:cNvSpPr/>
          <p:nvPr/>
        </p:nvSpPr>
        <p:spPr>
          <a:xfrm>
            <a:off x="777240" y="4297680"/>
            <a:ext cx="5074920" cy="621792"/>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Your mental geometry for assessing collision risk is calibrated for four knots. It does not work against a boat closing at twenty.</a:t>
            </a:r>
            <a:endParaRPr lang="en-US" sz="1350" dirty="0"/>
          </a:p>
        </p:txBody>
      </p:sp>
      <p:sp>
        <p:nvSpPr>
          <p:cNvPr id="18" name="Shape 15"/>
          <p:cNvSpPr/>
          <p:nvPr/>
        </p:nvSpPr>
        <p:spPr>
          <a:xfrm>
            <a:off x="777240" y="4919472"/>
            <a:ext cx="5074920" cy="0"/>
          </a:xfrm>
          <a:prstGeom prst="line">
            <a:avLst/>
          </a:prstGeom>
          <a:noFill/>
          <a:ln w="9525">
            <a:solidFill>
              <a:srgbClr val="E2E5EB"/>
            </a:solidFill>
            <a:prstDash val="solid"/>
          </a:ln>
        </p:spPr>
        <p:txBody>
          <a:bodyPr/>
          <a:lstStyle/>
          <a:p>
            <a:endParaRPr lang="en-AU"/>
          </a:p>
        </p:txBody>
      </p:sp>
      <p:sp>
        <p:nvSpPr>
          <p:cNvPr id="19" name="Text 16"/>
          <p:cNvSpPr/>
          <p:nvPr/>
        </p:nvSpPr>
        <p:spPr>
          <a:xfrm>
            <a:off x="777240" y="5047488"/>
            <a:ext cx="5074920" cy="274320"/>
          </a:xfrm>
          <a:prstGeom prst="rect">
            <a:avLst/>
          </a:prstGeom>
          <a:noFill/>
          <a:ln/>
        </p:spPr>
        <p:txBody>
          <a:bodyPr wrap="square" lIns="0" tIns="0" rIns="0" bIns="0" rtlCol="0" anchor="ctr"/>
          <a:lstStyle/>
          <a:p>
            <a:pPr marL="0" indent="0">
              <a:buNone/>
            </a:pPr>
            <a:r>
              <a:rPr lang="en-US" sz="1500" b="1" dirty="0">
                <a:solidFill>
                  <a:srgbClr val="161B2C"/>
                </a:solidFill>
                <a:latin typeface="Georgia" pitchFamily="34" charset="0"/>
                <a:ea typeface="Georgia" pitchFamily="34" charset="-122"/>
                <a:cs typeface="Georgia" pitchFamily="34" charset="-120"/>
              </a:rPr>
              <a:t>Competitive preoccupation</a:t>
            </a:r>
            <a:endParaRPr lang="en-US" sz="1500" dirty="0"/>
          </a:p>
        </p:txBody>
      </p:sp>
      <p:sp>
        <p:nvSpPr>
          <p:cNvPr id="20" name="Text 17"/>
          <p:cNvSpPr/>
          <p:nvPr/>
        </p:nvSpPr>
        <p:spPr>
          <a:xfrm>
            <a:off x="777240" y="5340096"/>
            <a:ext cx="5074920" cy="621792"/>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While you are positioning for the next mark rounding, it is entirely possible to miss a large piece of Australia that got in the way.</a:t>
            </a:r>
            <a:endParaRPr lang="en-US" sz="1350" dirty="0"/>
          </a:p>
        </p:txBody>
      </p:sp>
      <p:sp>
        <p:nvSpPr>
          <p:cNvPr id="21" name="Shape 18"/>
          <p:cNvSpPr/>
          <p:nvPr/>
        </p:nvSpPr>
        <p:spPr>
          <a:xfrm>
            <a:off x="777240" y="5961888"/>
            <a:ext cx="5074920" cy="0"/>
          </a:xfrm>
          <a:prstGeom prst="line">
            <a:avLst/>
          </a:prstGeom>
          <a:noFill/>
          <a:ln w="9525">
            <a:solidFill>
              <a:srgbClr val="E2E5EB"/>
            </a:solidFill>
            <a:prstDash val="solid"/>
          </a:ln>
        </p:spPr>
        <p:txBody>
          <a:bodyPr/>
          <a:lstStyle/>
          <a:p>
            <a:endParaRPr lang="en-AU"/>
          </a:p>
        </p:txBody>
      </p:sp>
      <p:sp>
        <p:nvSpPr>
          <p:cNvPr id="22" name="Shape 19"/>
          <p:cNvSpPr/>
          <p:nvPr/>
        </p:nvSpPr>
        <p:spPr>
          <a:xfrm>
            <a:off x="6309360" y="1773936"/>
            <a:ext cx="5102352" cy="4151376"/>
          </a:xfrm>
          <a:prstGeom prst="rect">
            <a:avLst/>
          </a:prstGeom>
          <a:solidFill>
            <a:srgbClr val="161B2C"/>
          </a:solidFill>
          <a:ln/>
        </p:spPr>
        <p:txBody>
          <a:bodyPr/>
          <a:lstStyle/>
          <a:p>
            <a:endParaRPr lang="en-AU"/>
          </a:p>
        </p:txBody>
      </p:sp>
      <p:sp>
        <p:nvSpPr>
          <p:cNvPr id="23" name="Text 20"/>
          <p:cNvSpPr/>
          <p:nvPr/>
        </p:nvSpPr>
        <p:spPr>
          <a:xfrm>
            <a:off x="6620256" y="1993392"/>
            <a:ext cx="4480560" cy="292608"/>
          </a:xfrm>
          <a:prstGeom prst="rect">
            <a:avLst/>
          </a:prstGeom>
          <a:noFill/>
          <a:ln/>
        </p:spPr>
        <p:txBody>
          <a:bodyPr wrap="square" lIns="0" tIns="0" rIns="0" bIns="0" rtlCol="0" anchor="ctr"/>
          <a:lstStyle/>
          <a:p>
            <a:pPr marL="0" indent="0">
              <a:buNone/>
            </a:pPr>
            <a:r>
              <a:rPr lang="en-US" sz="1250" b="1" kern="0" spc="200" dirty="0">
                <a:solidFill>
                  <a:srgbClr val="AB9166"/>
                </a:solidFill>
                <a:latin typeface="Georgia" pitchFamily="34" charset="0"/>
                <a:ea typeface="Georgia" pitchFamily="34" charset="-122"/>
                <a:cs typeface="Georgia" pitchFamily="34" charset="-120"/>
              </a:rPr>
              <a:t>WHAT YOU DO ABOUT IT</a:t>
            </a:r>
            <a:endParaRPr lang="en-US" sz="1250" dirty="0"/>
          </a:p>
        </p:txBody>
      </p:sp>
      <p:sp>
        <p:nvSpPr>
          <p:cNvPr id="24" name="Text 21"/>
          <p:cNvSpPr/>
          <p:nvPr/>
        </p:nvSpPr>
        <p:spPr>
          <a:xfrm>
            <a:off x="6620256" y="2231136"/>
            <a:ext cx="4553712" cy="3694176"/>
          </a:xfrm>
          <a:prstGeom prst="rect">
            <a:avLst/>
          </a:prstGeom>
          <a:noFill/>
          <a:ln/>
        </p:spPr>
        <p:txBody>
          <a:bodyPr wrap="square" lIns="0" tIns="0" rIns="0" bIns="0" rtlCol="0" anchor="t"/>
          <a:lstStyle/>
          <a:p>
            <a:pPr marL="190500" indent="-190500">
              <a:lnSpc>
                <a:spcPts val="1540"/>
              </a:lnSpc>
              <a:spcAft>
                <a:spcPts val="700"/>
              </a:spcAft>
              <a:buSzPct val="100000"/>
              <a:buChar char="▪"/>
            </a:pPr>
            <a:r>
              <a:rPr lang="en-US" sz="1250" dirty="0">
                <a:solidFill>
                  <a:srgbClr val="E6E8ED"/>
                </a:solidFill>
                <a:latin typeface="Georgia" pitchFamily="34" charset="0"/>
                <a:ea typeface="Georgia" pitchFamily="34" charset="-122"/>
                <a:cs typeface="Georgia" pitchFamily="34" charset="-120"/>
              </a:rPr>
              <a:t>Be self-aware about your own rules knowledge. If in doubt, act cautiously. If in a lot of doubt, be cautious to the verge of timidity.</a:t>
            </a:r>
            <a:endParaRPr lang="en-US" sz="1250" dirty="0"/>
          </a:p>
          <a:p>
            <a:pPr marL="190500" indent="-190500">
              <a:lnSpc>
                <a:spcPts val="1540"/>
              </a:lnSpc>
              <a:spcAft>
                <a:spcPts val="700"/>
              </a:spcAft>
              <a:buSzPct val="100000"/>
              <a:buChar char="▪"/>
            </a:pPr>
            <a:r>
              <a:rPr lang="en-US" sz="1250" dirty="0">
                <a:solidFill>
                  <a:srgbClr val="E6E8ED"/>
                </a:solidFill>
                <a:latin typeface="Georgia" pitchFamily="34" charset="0"/>
                <a:ea typeface="Georgia" pitchFamily="34" charset="-122"/>
                <a:cs typeface="Georgia" pitchFamily="34" charset="-120"/>
              </a:rPr>
              <a:t>Think ahead, plan ahead and communicate ahead. Hail, so that everybody nearby knows what happens next.</a:t>
            </a:r>
            <a:endParaRPr lang="en-US" sz="1250" dirty="0"/>
          </a:p>
          <a:p>
            <a:pPr marL="190500" indent="-190500">
              <a:lnSpc>
                <a:spcPts val="1540"/>
              </a:lnSpc>
              <a:spcAft>
                <a:spcPts val="700"/>
              </a:spcAft>
              <a:buSzPct val="100000"/>
              <a:buChar char="▪"/>
            </a:pPr>
            <a:r>
              <a:rPr lang="en-US" sz="1250" dirty="0">
                <a:solidFill>
                  <a:srgbClr val="E6E8ED"/>
                </a:solidFill>
                <a:latin typeface="Georgia" pitchFamily="34" charset="0"/>
                <a:ea typeface="Georgia" pitchFamily="34" charset="-122"/>
                <a:cs typeface="Georgia" pitchFamily="34" charset="-120"/>
              </a:rPr>
              <a:t>Operate inside the limits of what you and your crew can actually do. Do not experiment with clever things you saw on YouTube in the middle of a race.</a:t>
            </a:r>
            <a:endParaRPr lang="en-US" sz="1250" dirty="0"/>
          </a:p>
          <a:p>
            <a:pPr marL="190500" indent="-190500">
              <a:lnSpc>
                <a:spcPts val="1540"/>
              </a:lnSpc>
              <a:spcAft>
                <a:spcPts val="700"/>
              </a:spcAft>
              <a:buSzPct val="100000"/>
              <a:buChar char="▪"/>
            </a:pPr>
            <a:r>
              <a:rPr lang="en-US" sz="1250" dirty="0">
                <a:solidFill>
                  <a:srgbClr val="E6E8ED"/>
                </a:solidFill>
                <a:latin typeface="Georgia" pitchFamily="34" charset="0"/>
                <a:ea typeface="Georgia" pitchFamily="34" charset="-122"/>
                <a:cs typeface="Georgia" pitchFamily="34" charset="-120"/>
              </a:rPr>
              <a:t>Do not try clever rules manoeuvres with a skipper you do not know, because you do not know what they can handle.</a:t>
            </a:r>
            <a:endParaRPr lang="en-US" sz="1250" dirty="0"/>
          </a:p>
          <a:p>
            <a:pPr marL="190500" indent="-190500">
              <a:lnSpc>
                <a:spcPts val="1540"/>
              </a:lnSpc>
              <a:spcAft>
                <a:spcPts val="700"/>
              </a:spcAft>
              <a:buSzPct val="100000"/>
              <a:buChar char="▪"/>
            </a:pPr>
            <a:r>
              <a:rPr lang="en-US" sz="1250" dirty="0">
                <a:solidFill>
                  <a:srgbClr val="E6E8ED"/>
                </a:solidFill>
                <a:latin typeface="Georgia" pitchFamily="34" charset="0"/>
                <a:ea typeface="Georgia" pitchFamily="34" charset="-122"/>
                <a:cs typeface="Georgia" pitchFamily="34" charset="-120"/>
              </a:rPr>
              <a:t>Keep your head out of the boat. Maintain situational awareness.</a:t>
            </a:r>
            <a:endParaRPr lang="en-US" sz="1250" dirty="0"/>
          </a:p>
          <a:p>
            <a:pPr marL="190500" indent="-190500">
              <a:lnSpc>
                <a:spcPts val="1540"/>
              </a:lnSpc>
              <a:spcAft>
                <a:spcPts val="700"/>
              </a:spcAft>
              <a:buSzPct val="100000"/>
              <a:buChar char="▪"/>
            </a:pPr>
            <a:r>
              <a:rPr lang="en-US" sz="1250" dirty="0">
                <a:solidFill>
                  <a:srgbClr val="E6E8ED"/>
                </a:solidFill>
                <a:latin typeface="Georgia" pitchFamily="34" charset="0"/>
                <a:ea typeface="Georgia" pitchFamily="34" charset="-122"/>
                <a:cs typeface="Georgia" pitchFamily="34" charset="-120"/>
              </a:rPr>
              <a:t>Do not lose your temper, and never conduct a shouted rules argument in the middle of the harbour. It settles nothing, it makes your boat slow, and it takes your attention off keeping her safe.</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BEFORE WE START</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Housekeeping</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3</a:t>
            </a:r>
            <a:endParaRPr lang="en-US" sz="1000" dirty="0"/>
          </a:p>
        </p:txBody>
      </p:sp>
      <p:sp>
        <p:nvSpPr>
          <p:cNvPr id="8" name="Text 5"/>
          <p:cNvSpPr/>
          <p:nvPr/>
        </p:nvSpPr>
        <p:spPr>
          <a:xfrm>
            <a:off x="777240" y="1572768"/>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Sign on tonight</a:t>
            </a:r>
            <a:endParaRPr lang="en-US" sz="1550" dirty="0"/>
          </a:p>
        </p:txBody>
      </p:sp>
      <p:sp>
        <p:nvSpPr>
          <p:cNvPr id="9" name="Text 6"/>
          <p:cNvSpPr/>
          <p:nvPr/>
        </p:nvSpPr>
        <p:spPr>
          <a:xfrm>
            <a:off x="777240" y="1938528"/>
            <a:ext cx="5126584" cy="132588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The attendance sheet is going around. Please put down your name and your boat. Attendance at the Skippers' Briefing is recorded against your compliance for the season, so do not let it pass you by.</a:t>
            </a:r>
            <a:endParaRPr lang="en-US" sz="1350" dirty="0"/>
          </a:p>
        </p:txBody>
      </p:sp>
      <p:sp>
        <p:nvSpPr>
          <p:cNvPr id="10" name="Text 7"/>
          <p:cNvSpPr/>
          <p:nvPr/>
        </p:nvSpPr>
        <p:spPr>
          <a:xfrm>
            <a:off x="6287872" y="1572768"/>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Take an extra crew member</a:t>
            </a:r>
            <a:endParaRPr lang="en-US" sz="1550" dirty="0"/>
          </a:p>
        </p:txBody>
      </p:sp>
      <p:sp>
        <p:nvSpPr>
          <p:cNvPr id="11" name="Text 8"/>
          <p:cNvSpPr/>
          <p:nvPr/>
        </p:nvSpPr>
        <p:spPr>
          <a:xfrm>
            <a:off x="6287872" y="1938528"/>
            <a:ext cx="5126584" cy="132588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If you can find room for one or two more people aboard, tell the office. Nobody should be left standing on the dock on a race day, and an extra body has never yet cost anybody a series.</a:t>
            </a:r>
            <a:endParaRPr lang="en-US" sz="1350" dirty="0"/>
          </a:p>
        </p:txBody>
      </p:sp>
      <p:sp>
        <p:nvSpPr>
          <p:cNvPr id="12" name="Shape 9"/>
          <p:cNvSpPr/>
          <p:nvPr/>
        </p:nvSpPr>
        <p:spPr>
          <a:xfrm>
            <a:off x="777240" y="3401568"/>
            <a:ext cx="10637215" cy="0"/>
          </a:xfrm>
          <a:prstGeom prst="line">
            <a:avLst/>
          </a:prstGeom>
          <a:noFill/>
          <a:ln w="9525">
            <a:solidFill>
              <a:srgbClr val="E2E5EB"/>
            </a:solidFill>
            <a:prstDash val="solid"/>
          </a:ln>
        </p:spPr>
        <p:txBody>
          <a:bodyPr/>
          <a:lstStyle/>
          <a:p>
            <a:endParaRPr lang="en-AU"/>
          </a:p>
        </p:txBody>
      </p:sp>
      <p:sp>
        <p:nvSpPr>
          <p:cNvPr id="13" name="Text 10"/>
          <p:cNvSpPr/>
          <p:nvPr/>
        </p:nvSpPr>
        <p:spPr>
          <a:xfrm>
            <a:off x="777240" y="3584448"/>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Looking for a ride</a:t>
            </a:r>
            <a:endParaRPr lang="en-US" sz="1550" dirty="0"/>
          </a:p>
        </p:txBody>
      </p:sp>
      <p:sp>
        <p:nvSpPr>
          <p:cNvPr id="14" name="Text 11"/>
          <p:cNvSpPr/>
          <p:nvPr/>
        </p:nvSpPr>
        <p:spPr>
          <a:xfrm>
            <a:off x="777240" y="3950208"/>
            <a:ext cx="5126584" cy="132588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If you want to sail and do not have a boat, register with the Secretary. We keep a crew list and match people to skippers who have asked for hands.</a:t>
            </a:r>
            <a:endParaRPr lang="en-US" sz="1350" dirty="0"/>
          </a:p>
        </p:txBody>
      </p:sp>
      <p:sp>
        <p:nvSpPr>
          <p:cNvPr id="15" name="Text 12"/>
          <p:cNvSpPr/>
          <p:nvPr/>
        </p:nvSpPr>
        <p:spPr>
          <a:xfrm>
            <a:off x="6287872" y="3584448"/>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These slides</a:t>
            </a:r>
            <a:endParaRPr lang="en-US" sz="1550" dirty="0"/>
          </a:p>
        </p:txBody>
      </p:sp>
      <p:sp>
        <p:nvSpPr>
          <p:cNvPr id="16" name="Text 13"/>
          <p:cNvSpPr/>
          <p:nvPr/>
        </p:nvSpPr>
        <p:spPr>
          <a:xfrm>
            <a:off x="6287872" y="3950208"/>
            <a:ext cx="5126584" cy="132588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The deck will be circulated to all members after tonight. The Notices of Race and the current Sailing Instructions are on SailSys, the Official Notice Board. You do not need to write everything down.</a:t>
            </a:r>
            <a:endParaRPr lang="en-US" sz="1350" dirty="0"/>
          </a:p>
        </p:txBody>
      </p:sp>
      <p:sp>
        <p:nvSpPr>
          <p:cNvPr id="17" name="Shape 14"/>
          <p:cNvSpPr/>
          <p:nvPr/>
        </p:nvSpPr>
        <p:spPr>
          <a:xfrm>
            <a:off x="777240" y="5358384"/>
            <a:ext cx="10637215" cy="749808"/>
          </a:xfrm>
          <a:prstGeom prst="rect">
            <a:avLst/>
          </a:prstGeom>
          <a:solidFill>
            <a:srgbClr val="161B2C"/>
          </a:solidFill>
          <a:ln/>
        </p:spPr>
        <p:txBody>
          <a:bodyPr/>
          <a:lstStyle/>
          <a:p>
            <a:endParaRPr lang="en-AU"/>
          </a:p>
        </p:txBody>
      </p:sp>
      <p:sp>
        <p:nvSpPr>
          <p:cNvPr id="18" name="Text 15"/>
          <p:cNvSpPr/>
          <p:nvPr/>
        </p:nvSpPr>
        <p:spPr>
          <a:xfrm>
            <a:off x="1124712" y="5358384"/>
            <a:ext cx="9942271" cy="749808"/>
          </a:xfrm>
          <a:prstGeom prst="rect">
            <a:avLst/>
          </a:prstGeom>
          <a:noFill/>
          <a:ln/>
        </p:spPr>
        <p:txBody>
          <a:bodyPr wrap="square" lIns="0" tIns="0" rIns="0" bIns="0" rtlCol="0" anchor="ctr"/>
          <a:lstStyle/>
          <a:p>
            <a:pPr marL="0" indent="0" algn="ctr">
              <a:lnSpc>
                <a:spcPts val="2059"/>
              </a:lnSpc>
              <a:buNone/>
            </a:pPr>
            <a:r>
              <a:rPr lang="en-US" sz="1450" b="1" dirty="0">
                <a:solidFill>
                  <a:srgbClr val="C9B394"/>
                </a:solidFill>
                <a:latin typeface="Georgia" pitchFamily="34" charset="0"/>
                <a:ea typeface="Georgia" pitchFamily="34" charset="-122"/>
                <a:cs typeface="Georgia" pitchFamily="34" charset="-120"/>
              </a:rPr>
              <a:t>The Sailing Instructions govern. Where anything said tonight differs from the Sailing Instructions for your series, the Sailing Instructions prevail.</a:t>
            </a:r>
            <a:endParaRPr lang="en-US" sz="14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RULE 14</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Avoiding contact</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30</a:t>
            </a:r>
            <a:endParaRPr lang="en-US" sz="1000" dirty="0"/>
          </a:p>
        </p:txBody>
      </p:sp>
      <p:sp>
        <p:nvSpPr>
          <p:cNvPr id="8" name="Text 5"/>
          <p:cNvSpPr/>
          <p:nvPr/>
        </p:nvSpPr>
        <p:spPr>
          <a:xfrm>
            <a:off x="777240" y="1353312"/>
            <a:ext cx="10637215" cy="310896"/>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A boat with no right to room still has a right not to be hit.</a:t>
            </a:r>
            <a:endParaRPr lang="en-US" sz="1500" dirty="0"/>
          </a:p>
        </p:txBody>
      </p:sp>
      <p:sp>
        <p:nvSpPr>
          <p:cNvPr id="9" name="Shape 6"/>
          <p:cNvSpPr/>
          <p:nvPr/>
        </p:nvSpPr>
        <p:spPr>
          <a:xfrm>
            <a:off x="777240" y="1773936"/>
            <a:ext cx="5074920" cy="0"/>
          </a:xfrm>
          <a:prstGeom prst="line">
            <a:avLst/>
          </a:prstGeom>
          <a:noFill/>
          <a:ln w="12700">
            <a:solidFill>
              <a:srgbClr val="161B2C"/>
            </a:solidFill>
            <a:prstDash val="solid"/>
          </a:ln>
        </p:spPr>
        <p:txBody>
          <a:bodyPr/>
          <a:lstStyle/>
          <a:p>
            <a:endParaRPr lang="en-AU"/>
          </a:p>
        </p:txBody>
      </p:sp>
      <p:sp>
        <p:nvSpPr>
          <p:cNvPr id="10" name="Shape 7"/>
          <p:cNvSpPr/>
          <p:nvPr/>
        </p:nvSpPr>
        <p:spPr>
          <a:xfrm>
            <a:off x="1280160" y="2615184"/>
            <a:ext cx="2743200" cy="0"/>
          </a:xfrm>
          <a:prstGeom prst="line">
            <a:avLst/>
          </a:prstGeom>
          <a:noFill/>
          <a:ln w="15875">
            <a:solidFill>
              <a:srgbClr val="6E7484"/>
            </a:solidFill>
            <a:prstDash val="dash"/>
          </a:ln>
        </p:spPr>
        <p:txBody>
          <a:bodyPr/>
          <a:lstStyle/>
          <a:p>
            <a:endParaRPr lang="en-AU"/>
          </a:p>
        </p:txBody>
      </p:sp>
      <p:sp>
        <p:nvSpPr>
          <p:cNvPr id="11" name="Shape 8"/>
          <p:cNvSpPr/>
          <p:nvPr/>
        </p:nvSpPr>
        <p:spPr>
          <a:xfrm>
            <a:off x="1207008" y="2542032"/>
            <a:ext cx="146304" cy="146304"/>
          </a:xfrm>
          <a:prstGeom prst="ellipse">
            <a:avLst/>
          </a:prstGeom>
          <a:solidFill>
            <a:srgbClr val="6E7484"/>
          </a:solidFill>
          <a:ln/>
        </p:spPr>
        <p:txBody>
          <a:bodyPr/>
          <a:lstStyle/>
          <a:p>
            <a:endParaRPr lang="en-AU"/>
          </a:p>
        </p:txBody>
      </p:sp>
      <p:sp>
        <p:nvSpPr>
          <p:cNvPr id="12" name="Text 9"/>
          <p:cNvSpPr/>
          <p:nvPr/>
        </p:nvSpPr>
        <p:spPr>
          <a:xfrm>
            <a:off x="1280160" y="2231136"/>
            <a:ext cx="1371600" cy="256032"/>
          </a:xfrm>
          <a:prstGeom prst="rect">
            <a:avLst/>
          </a:prstGeom>
          <a:noFill/>
          <a:ln/>
        </p:spPr>
        <p:txBody>
          <a:bodyPr wrap="square" lIns="0" tIns="0" rIns="0" bIns="0" rtlCol="0" anchor="ctr"/>
          <a:lstStyle/>
          <a:p>
            <a:pPr marL="0" indent="0">
              <a:buNone/>
            </a:pPr>
            <a:r>
              <a:rPr lang="en-US" sz="1200" i="1" dirty="0">
                <a:solidFill>
                  <a:srgbClr val="6E7484"/>
                </a:solidFill>
                <a:latin typeface="Georgia" pitchFamily="34" charset="0"/>
                <a:ea typeface="Georgia" pitchFamily="34" charset="-122"/>
                <a:cs typeface="Georgia" pitchFamily="34" charset="-120"/>
              </a:rPr>
              <a:t>start line</a:t>
            </a:r>
            <a:endParaRPr lang="en-US" sz="1200" dirty="0"/>
          </a:p>
        </p:txBody>
      </p:sp>
      <p:sp>
        <p:nvSpPr>
          <p:cNvPr id="13" name="Shape 10"/>
          <p:cNvSpPr/>
          <p:nvPr/>
        </p:nvSpPr>
        <p:spPr>
          <a:xfrm>
            <a:off x="4041648" y="2414016"/>
            <a:ext cx="896112" cy="402336"/>
          </a:xfrm>
          <a:prstGeom prst="rect">
            <a:avLst/>
          </a:prstGeom>
          <a:solidFill>
            <a:srgbClr val="161B2C"/>
          </a:solidFill>
          <a:ln/>
        </p:spPr>
        <p:txBody>
          <a:bodyPr/>
          <a:lstStyle/>
          <a:p>
            <a:endParaRPr lang="en-AU"/>
          </a:p>
        </p:txBody>
      </p:sp>
      <p:sp>
        <p:nvSpPr>
          <p:cNvPr id="14" name="Text 11"/>
          <p:cNvSpPr/>
          <p:nvPr/>
        </p:nvSpPr>
        <p:spPr>
          <a:xfrm>
            <a:off x="4041648" y="2414016"/>
            <a:ext cx="896112" cy="402336"/>
          </a:xfrm>
          <a:prstGeom prst="rect">
            <a:avLst/>
          </a:prstGeom>
          <a:noFill/>
          <a:ln/>
        </p:spPr>
        <p:txBody>
          <a:bodyPr wrap="square" lIns="0" tIns="0" rIns="0" bIns="0" rtlCol="0" anchor="ctr"/>
          <a:lstStyle/>
          <a:p>
            <a:pPr marL="0" indent="0" algn="ctr">
              <a:buNone/>
            </a:pPr>
            <a:r>
              <a:rPr lang="en-US" sz="1250" b="1" dirty="0">
                <a:solidFill>
                  <a:srgbClr val="C9B394"/>
                </a:solidFill>
                <a:latin typeface="Georgia" pitchFamily="34" charset="0"/>
                <a:ea typeface="Georgia" pitchFamily="34" charset="-122"/>
                <a:cs typeface="Georgia" pitchFamily="34" charset="-120"/>
              </a:rPr>
              <a:t>RC</a:t>
            </a:r>
            <a:endParaRPr lang="en-US" sz="1250" dirty="0"/>
          </a:p>
        </p:txBody>
      </p:sp>
      <p:sp>
        <p:nvSpPr>
          <p:cNvPr id="15" name="Shape 12"/>
          <p:cNvSpPr/>
          <p:nvPr/>
        </p:nvSpPr>
        <p:spPr>
          <a:xfrm>
            <a:off x="1371600" y="5212080"/>
            <a:ext cx="2194560" cy="0"/>
          </a:xfrm>
          <a:prstGeom prst="line">
            <a:avLst/>
          </a:prstGeom>
          <a:noFill/>
          <a:ln w="12700">
            <a:solidFill>
              <a:srgbClr val="C8BBA4"/>
            </a:solidFill>
            <a:prstDash val="sysDot"/>
          </a:ln>
        </p:spPr>
        <p:txBody>
          <a:bodyPr/>
          <a:lstStyle/>
          <a:p>
            <a:endParaRPr lang="en-AU"/>
          </a:p>
        </p:txBody>
      </p:sp>
      <p:sp>
        <p:nvSpPr>
          <p:cNvPr id="16" name="Shape 13"/>
          <p:cNvSpPr/>
          <p:nvPr/>
        </p:nvSpPr>
        <p:spPr>
          <a:xfrm>
            <a:off x="2057400" y="4937760"/>
            <a:ext cx="2194560" cy="0"/>
          </a:xfrm>
          <a:prstGeom prst="line">
            <a:avLst/>
          </a:prstGeom>
          <a:noFill/>
          <a:ln w="12700">
            <a:solidFill>
              <a:srgbClr val="A7ADBD"/>
            </a:solidFill>
            <a:prstDash val="sysDot"/>
          </a:ln>
        </p:spPr>
        <p:txBody>
          <a:bodyPr/>
          <a:lstStyle/>
          <a:p>
            <a:endParaRPr lang="en-AU"/>
          </a:p>
        </p:txBody>
      </p:sp>
      <p:sp>
        <p:nvSpPr>
          <p:cNvPr id="17" name="Shape 14"/>
          <p:cNvSpPr/>
          <p:nvPr/>
        </p:nvSpPr>
        <p:spPr>
          <a:xfrm>
            <a:off x="1243584" y="5084064"/>
            <a:ext cx="256032" cy="256032"/>
          </a:xfrm>
          <a:prstGeom prst="ellipse">
            <a:avLst/>
          </a:prstGeom>
          <a:solidFill>
            <a:srgbClr val="AB9166"/>
          </a:solidFill>
          <a:ln w="9525">
            <a:solidFill>
              <a:srgbClr val="836E4C"/>
            </a:solidFill>
            <a:prstDash val="solid"/>
          </a:ln>
        </p:spPr>
        <p:txBody>
          <a:bodyPr/>
          <a:lstStyle/>
          <a:p>
            <a:endParaRPr lang="en-AU"/>
          </a:p>
        </p:txBody>
      </p:sp>
      <p:sp>
        <p:nvSpPr>
          <p:cNvPr id="18" name="Shape 15"/>
          <p:cNvSpPr/>
          <p:nvPr/>
        </p:nvSpPr>
        <p:spPr>
          <a:xfrm>
            <a:off x="1929384" y="4809744"/>
            <a:ext cx="256032" cy="256032"/>
          </a:xfrm>
          <a:prstGeom prst="ellipse">
            <a:avLst/>
          </a:prstGeom>
          <a:solidFill>
            <a:srgbClr val="161B2C"/>
          </a:solidFill>
          <a:ln w="9525">
            <a:solidFill>
              <a:srgbClr val="0D101A"/>
            </a:solidFill>
            <a:prstDash val="solid"/>
          </a:ln>
        </p:spPr>
        <p:txBody>
          <a:bodyPr/>
          <a:lstStyle/>
          <a:p>
            <a:endParaRPr lang="en-AU"/>
          </a:p>
        </p:txBody>
      </p:sp>
      <p:sp>
        <p:nvSpPr>
          <p:cNvPr id="19" name="Text 16"/>
          <p:cNvSpPr/>
          <p:nvPr/>
        </p:nvSpPr>
        <p:spPr>
          <a:xfrm>
            <a:off x="786384" y="5074920"/>
            <a:ext cx="292608" cy="274320"/>
          </a:xfrm>
          <a:prstGeom prst="rect">
            <a:avLst/>
          </a:prstGeom>
          <a:noFill/>
          <a:ln/>
        </p:spPr>
        <p:txBody>
          <a:bodyPr wrap="square" lIns="0" tIns="0" rIns="0" bIns="0" rtlCol="0" anchor="ctr"/>
          <a:lstStyle/>
          <a:p>
            <a:pPr marL="0" indent="0" algn="ctr">
              <a:buNone/>
            </a:pPr>
            <a:r>
              <a:rPr lang="en-US" sz="1250" b="1" dirty="0">
                <a:solidFill>
                  <a:srgbClr val="6E7484"/>
                </a:solidFill>
                <a:latin typeface="Georgia" pitchFamily="34" charset="0"/>
                <a:ea typeface="Georgia" pitchFamily="34" charset="-122"/>
                <a:cs typeface="Georgia" pitchFamily="34" charset="-120"/>
              </a:rPr>
              <a:t>1</a:t>
            </a:r>
            <a:endParaRPr lang="en-US" sz="1250" dirty="0"/>
          </a:p>
        </p:txBody>
      </p:sp>
      <p:sp>
        <p:nvSpPr>
          <p:cNvPr id="20" name="Shape 17"/>
          <p:cNvSpPr/>
          <p:nvPr/>
        </p:nvSpPr>
        <p:spPr>
          <a:xfrm>
            <a:off x="2340864" y="4352544"/>
            <a:ext cx="256032" cy="256032"/>
          </a:xfrm>
          <a:prstGeom prst="ellipse">
            <a:avLst/>
          </a:prstGeom>
          <a:solidFill>
            <a:srgbClr val="AB9166"/>
          </a:solidFill>
          <a:ln w="9525">
            <a:solidFill>
              <a:srgbClr val="836E4C"/>
            </a:solidFill>
            <a:prstDash val="solid"/>
          </a:ln>
        </p:spPr>
        <p:txBody>
          <a:bodyPr/>
          <a:lstStyle/>
          <a:p>
            <a:endParaRPr lang="en-AU"/>
          </a:p>
        </p:txBody>
      </p:sp>
      <p:sp>
        <p:nvSpPr>
          <p:cNvPr id="21" name="Shape 18"/>
          <p:cNvSpPr/>
          <p:nvPr/>
        </p:nvSpPr>
        <p:spPr>
          <a:xfrm>
            <a:off x="3026664" y="4078224"/>
            <a:ext cx="256032" cy="256032"/>
          </a:xfrm>
          <a:prstGeom prst="ellipse">
            <a:avLst/>
          </a:prstGeom>
          <a:solidFill>
            <a:srgbClr val="161B2C"/>
          </a:solidFill>
          <a:ln w="9525">
            <a:solidFill>
              <a:srgbClr val="0D101A"/>
            </a:solidFill>
            <a:prstDash val="solid"/>
          </a:ln>
        </p:spPr>
        <p:txBody>
          <a:bodyPr/>
          <a:lstStyle/>
          <a:p>
            <a:endParaRPr lang="en-AU"/>
          </a:p>
        </p:txBody>
      </p:sp>
      <p:sp>
        <p:nvSpPr>
          <p:cNvPr id="22" name="Text 19"/>
          <p:cNvSpPr/>
          <p:nvPr/>
        </p:nvSpPr>
        <p:spPr>
          <a:xfrm>
            <a:off x="1883664" y="4343400"/>
            <a:ext cx="292608" cy="274320"/>
          </a:xfrm>
          <a:prstGeom prst="rect">
            <a:avLst/>
          </a:prstGeom>
          <a:noFill/>
          <a:ln/>
        </p:spPr>
        <p:txBody>
          <a:bodyPr wrap="square" lIns="0" tIns="0" rIns="0" bIns="0" rtlCol="0" anchor="ctr"/>
          <a:lstStyle/>
          <a:p>
            <a:pPr marL="0" indent="0" algn="ctr">
              <a:buNone/>
            </a:pPr>
            <a:r>
              <a:rPr lang="en-US" sz="1250" b="1" dirty="0">
                <a:solidFill>
                  <a:srgbClr val="6E7484"/>
                </a:solidFill>
                <a:latin typeface="Georgia" pitchFamily="34" charset="0"/>
                <a:ea typeface="Georgia" pitchFamily="34" charset="-122"/>
                <a:cs typeface="Georgia" pitchFamily="34" charset="-120"/>
              </a:rPr>
              <a:t>2</a:t>
            </a:r>
            <a:endParaRPr lang="en-US" sz="1250" dirty="0"/>
          </a:p>
        </p:txBody>
      </p:sp>
      <p:sp>
        <p:nvSpPr>
          <p:cNvPr id="23" name="Shape 20"/>
          <p:cNvSpPr/>
          <p:nvPr/>
        </p:nvSpPr>
        <p:spPr>
          <a:xfrm>
            <a:off x="3438144" y="3621024"/>
            <a:ext cx="256032" cy="256032"/>
          </a:xfrm>
          <a:prstGeom prst="ellipse">
            <a:avLst/>
          </a:prstGeom>
          <a:solidFill>
            <a:srgbClr val="AB9166"/>
          </a:solidFill>
          <a:ln w="9525">
            <a:solidFill>
              <a:srgbClr val="836E4C"/>
            </a:solidFill>
            <a:prstDash val="solid"/>
          </a:ln>
        </p:spPr>
        <p:txBody>
          <a:bodyPr/>
          <a:lstStyle/>
          <a:p>
            <a:endParaRPr lang="en-AU"/>
          </a:p>
        </p:txBody>
      </p:sp>
      <p:sp>
        <p:nvSpPr>
          <p:cNvPr id="24" name="Shape 21"/>
          <p:cNvSpPr/>
          <p:nvPr/>
        </p:nvSpPr>
        <p:spPr>
          <a:xfrm>
            <a:off x="4123944" y="3346704"/>
            <a:ext cx="256032" cy="256032"/>
          </a:xfrm>
          <a:prstGeom prst="ellipse">
            <a:avLst/>
          </a:prstGeom>
          <a:solidFill>
            <a:srgbClr val="8C2327"/>
          </a:solidFill>
          <a:ln w="9525">
            <a:solidFill>
              <a:srgbClr val="0D101A"/>
            </a:solidFill>
            <a:prstDash val="solid"/>
          </a:ln>
        </p:spPr>
        <p:txBody>
          <a:bodyPr/>
          <a:lstStyle/>
          <a:p>
            <a:endParaRPr lang="en-AU"/>
          </a:p>
        </p:txBody>
      </p:sp>
      <p:sp>
        <p:nvSpPr>
          <p:cNvPr id="25" name="Text 22"/>
          <p:cNvSpPr/>
          <p:nvPr/>
        </p:nvSpPr>
        <p:spPr>
          <a:xfrm>
            <a:off x="2980944" y="3611880"/>
            <a:ext cx="292608" cy="274320"/>
          </a:xfrm>
          <a:prstGeom prst="rect">
            <a:avLst/>
          </a:prstGeom>
          <a:noFill/>
          <a:ln/>
        </p:spPr>
        <p:txBody>
          <a:bodyPr wrap="square" lIns="0" tIns="0" rIns="0" bIns="0" rtlCol="0" anchor="ctr"/>
          <a:lstStyle/>
          <a:p>
            <a:pPr marL="0" indent="0" algn="ctr">
              <a:buNone/>
            </a:pPr>
            <a:r>
              <a:rPr lang="en-US" sz="1250" b="1" dirty="0">
                <a:solidFill>
                  <a:srgbClr val="6E7484"/>
                </a:solidFill>
                <a:latin typeface="Georgia" pitchFamily="34" charset="0"/>
                <a:ea typeface="Georgia" pitchFamily="34" charset="-122"/>
                <a:cs typeface="Georgia" pitchFamily="34" charset="-120"/>
              </a:rPr>
              <a:t>3</a:t>
            </a:r>
            <a:endParaRPr lang="en-US" sz="1250" dirty="0"/>
          </a:p>
        </p:txBody>
      </p:sp>
      <p:sp>
        <p:nvSpPr>
          <p:cNvPr id="26" name="Shape 23"/>
          <p:cNvSpPr/>
          <p:nvPr/>
        </p:nvSpPr>
        <p:spPr>
          <a:xfrm>
            <a:off x="3794760" y="3493008"/>
            <a:ext cx="219456" cy="219456"/>
          </a:xfrm>
          <a:prstGeom prst="ellipse">
            <a:avLst/>
          </a:prstGeom>
          <a:solidFill>
            <a:srgbClr val="8C2327"/>
          </a:solidFill>
          <a:ln/>
        </p:spPr>
        <p:txBody>
          <a:bodyPr/>
          <a:lstStyle/>
          <a:p>
            <a:endParaRPr lang="en-AU"/>
          </a:p>
        </p:txBody>
      </p:sp>
      <p:sp>
        <p:nvSpPr>
          <p:cNvPr id="27" name="Shape 24"/>
          <p:cNvSpPr/>
          <p:nvPr/>
        </p:nvSpPr>
        <p:spPr>
          <a:xfrm>
            <a:off x="3840480" y="3474720"/>
            <a:ext cx="0" cy="0"/>
          </a:xfrm>
          <a:prstGeom prst="line">
            <a:avLst/>
          </a:prstGeom>
          <a:noFill/>
          <a:ln w="9525">
            <a:solidFill>
              <a:srgbClr val="8C2327"/>
            </a:solidFill>
            <a:prstDash val="solid"/>
          </a:ln>
        </p:spPr>
        <p:txBody>
          <a:bodyPr/>
          <a:lstStyle/>
          <a:p>
            <a:endParaRPr lang="en-AU"/>
          </a:p>
        </p:txBody>
      </p:sp>
      <p:sp>
        <p:nvSpPr>
          <p:cNvPr id="28" name="Text 25"/>
          <p:cNvSpPr/>
          <p:nvPr/>
        </p:nvSpPr>
        <p:spPr>
          <a:xfrm>
            <a:off x="2834640" y="2907792"/>
            <a:ext cx="1097280" cy="256032"/>
          </a:xfrm>
          <a:prstGeom prst="rect">
            <a:avLst/>
          </a:prstGeom>
          <a:noFill/>
          <a:ln/>
        </p:spPr>
        <p:txBody>
          <a:bodyPr wrap="square" lIns="0" tIns="0" rIns="0" bIns="0" rtlCol="0" anchor="ctr"/>
          <a:lstStyle/>
          <a:p>
            <a:pPr marL="0" indent="0" algn="r">
              <a:buNone/>
            </a:pPr>
            <a:r>
              <a:rPr lang="en-US" sz="1250" b="1" dirty="0">
                <a:solidFill>
                  <a:srgbClr val="8C2327"/>
                </a:solidFill>
                <a:latin typeface="Georgia" pitchFamily="34" charset="0"/>
                <a:ea typeface="Georgia" pitchFamily="34" charset="-122"/>
                <a:cs typeface="Georgia" pitchFamily="34" charset="-120"/>
              </a:rPr>
              <a:t>contact</a:t>
            </a:r>
            <a:endParaRPr lang="en-US" sz="1250" dirty="0"/>
          </a:p>
        </p:txBody>
      </p:sp>
      <p:sp>
        <p:nvSpPr>
          <p:cNvPr id="29" name="Shape 26"/>
          <p:cNvSpPr/>
          <p:nvPr/>
        </p:nvSpPr>
        <p:spPr>
          <a:xfrm>
            <a:off x="777240" y="5504688"/>
            <a:ext cx="5074920" cy="0"/>
          </a:xfrm>
          <a:prstGeom prst="line">
            <a:avLst/>
          </a:prstGeom>
          <a:noFill/>
          <a:ln w="9525">
            <a:solidFill>
              <a:srgbClr val="E2E5EB"/>
            </a:solidFill>
            <a:prstDash val="solid"/>
          </a:ln>
        </p:spPr>
        <p:txBody>
          <a:bodyPr/>
          <a:lstStyle/>
          <a:p>
            <a:endParaRPr lang="en-AU"/>
          </a:p>
        </p:txBody>
      </p:sp>
      <p:sp>
        <p:nvSpPr>
          <p:cNvPr id="30" name="Shape 27"/>
          <p:cNvSpPr/>
          <p:nvPr/>
        </p:nvSpPr>
        <p:spPr>
          <a:xfrm>
            <a:off x="822960" y="5669280"/>
            <a:ext cx="182880" cy="182880"/>
          </a:xfrm>
          <a:prstGeom prst="ellipse">
            <a:avLst/>
          </a:prstGeom>
          <a:solidFill>
            <a:srgbClr val="AB9166"/>
          </a:solidFill>
          <a:ln/>
        </p:spPr>
        <p:txBody>
          <a:bodyPr/>
          <a:lstStyle/>
          <a:p>
            <a:endParaRPr lang="en-AU"/>
          </a:p>
        </p:txBody>
      </p:sp>
      <p:sp>
        <p:nvSpPr>
          <p:cNvPr id="31" name="Text 28"/>
          <p:cNvSpPr/>
          <p:nvPr/>
        </p:nvSpPr>
        <p:spPr>
          <a:xfrm>
            <a:off x="1097280" y="5614416"/>
            <a:ext cx="1920240" cy="274320"/>
          </a:xfrm>
          <a:prstGeom prst="rect">
            <a:avLst/>
          </a:prstGeom>
          <a:noFill/>
          <a:ln/>
        </p:spPr>
        <p:txBody>
          <a:bodyPr wrap="square" lIns="0" tIns="0" rIns="0" bIns="0" rtlCol="0" anchor="ctr"/>
          <a:lstStyle/>
          <a:p>
            <a:pPr marL="0" indent="0">
              <a:buNone/>
            </a:pPr>
            <a:r>
              <a:rPr lang="en-US" sz="1250" dirty="0">
                <a:solidFill>
                  <a:srgbClr val="22262F"/>
                </a:solidFill>
                <a:latin typeface="Georgia" pitchFamily="34" charset="0"/>
                <a:ea typeface="Georgia" pitchFamily="34" charset="-122"/>
                <a:cs typeface="Georgia" pitchFamily="34" charset="-120"/>
              </a:rPr>
              <a:t>Yellow, windward boat</a:t>
            </a:r>
            <a:endParaRPr lang="en-US" sz="1250" dirty="0"/>
          </a:p>
        </p:txBody>
      </p:sp>
      <p:sp>
        <p:nvSpPr>
          <p:cNvPr id="32" name="Shape 29"/>
          <p:cNvSpPr/>
          <p:nvPr/>
        </p:nvSpPr>
        <p:spPr>
          <a:xfrm>
            <a:off x="3154680" y="5669280"/>
            <a:ext cx="182880" cy="182880"/>
          </a:xfrm>
          <a:prstGeom prst="ellipse">
            <a:avLst/>
          </a:prstGeom>
          <a:solidFill>
            <a:srgbClr val="161B2C"/>
          </a:solidFill>
          <a:ln/>
        </p:spPr>
        <p:txBody>
          <a:bodyPr/>
          <a:lstStyle/>
          <a:p>
            <a:endParaRPr lang="en-AU"/>
          </a:p>
        </p:txBody>
      </p:sp>
      <p:sp>
        <p:nvSpPr>
          <p:cNvPr id="33" name="Text 30"/>
          <p:cNvSpPr/>
          <p:nvPr/>
        </p:nvSpPr>
        <p:spPr>
          <a:xfrm>
            <a:off x="3429000" y="5614416"/>
            <a:ext cx="1920240" cy="274320"/>
          </a:xfrm>
          <a:prstGeom prst="rect">
            <a:avLst/>
          </a:prstGeom>
          <a:noFill/>
          <a:ln/>
        </p:spPr>
        <p:txBody>
          <a:bodyPr wrap="square" lIns="0" tIns="0" rIns="0" bIns="0" rtlCol="0" anchor="ctr"/>
          <a:lstStyle/>
          <a:p>
            <a:pPr marL="0" indent="0">
              <a:buNone/>
            </a:pPr>
            <a:r>
              <a:rPr lang="en-US" sz="1250" dirty="0">
                <a:solidFill>
                  <a:srgbClr val="22262F"/>
                </a:solidFill>
                <a:latin typeface="Georgia" pitchFamily="34" charset="0"/>
                <a:ea typeface="Georgia" pitchFamily="34" charset="-122"/>
                <a:cs typeface="Georgia" pitchFamily="34" charset="-120"/>
              </a:rPr>
              <a:t>Blue, leeward boat</a:t>
            </a:r>
            <a:endParaRPr lang="en-US" sz="1250" dirty="0"/>
          </a:p>
        </p:txBody>
      </p:sp>
      <p:sp>
        <p:nvSpPr>
          <p:cNvPr id="34" name="Shape 31"/>
          <p:cNvSpPr/>
          <p:nvPr/>
        </p:nvSpPr>
        <p:spPr>
          <a:xfrm>
            <a:off x="6309360" y="1773936"/>
            <a:ext cx="5102352" cy="0"/>
          </a:xfrm>
          <a:prstGeom prst="line">
            <a:avLst/>
          </a:prstGeom>
          <a:noFill/>
          <a:ln w="12700">
            <a:solidFill>
              <a:srgbClr val="161B2C"/>
            </a:solidFill>
            <a:prstDash val="solid"/>
          </a:ln>
        </p:spPr>
        <p:txBody>
          <a:bodyPr/>
          <a:lstStyle/>
          <a:p>
            <a:endParaRPr lang="en-AU"/>
          </a:p>
        </p:txBody>
      </p:sp>
      <p:sp>
        <p:nvSpPr>
          <p:cNvPr id="35" name="Text 32"/>
          <p:cNvSpPr/>
          <p:nvPr/>
        </p:nvSpPr>
        <p:spPr>
          <a:xfrm>
            <a:off x="6309360" y="1920240"/>
            <a:ext cx="5102352" cy="274320"/>
          </a:xfrm>
          <a:prstGeom prst="rect">
            <a:avLst/>
          </a:prstGeom>
          <a:noFill/>
          <a:ln/>
        </p:spPr>
        <p:txBody>
          <a:bodyPr wrap="square" lIns="0" tIns="0" rIns="0" bIns="0" rtlCol="0" anchor="ctr"/>
          <a:lstStyle/>
          <a:p>
            <a:pPr marL="0" indent="0">
              <a:buNone/>
            </a:pPr>
            <a:r>
              <a:rPr lang="en-US" sz="1500" b="1" dirty="0">
                <a:solidFill>
                  <a:srgbClr val="161B2C"/>
                </a:solidFill>
                <a:latin typeface="Georgia" pitchFamily="34" charset="0"/>
                <a:ea typeface="Georgia" pitchFamily="34" charset="-122"/>
                <a:cs typeface="Georgia" pitchFamily="34" charset="-120"/>
              </a:rPr>
              <a:t>What happens</a:t>
            </a:r>
            <a:endParaRPr lang="en-US" sz="1500" dirty="0"/>
          </a:p>
        </p:txBody>
      </p:sp>
      <p:sp>
        <p:nvSpPr>
          <p:cNvPr id="36" name="Text 33"/>
          <p:cNvSpPr/>
          <p:nvPr/>
        </p:nvSpPr>
        <p:spPr>
          <a:xfrm>
            <a:off x="6309360" y="2212848"/>
            <a:ext cx="5102352" cy="713232"/>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Approaching the committee boat end, Yellow comes up to squeeze Blue out. Yellow gives Blue plenty of room to change course and to tack away in time.</a:t>
            </a:r>
            <a:endParaRPr lang="en-US" sz="1350" dirty="0"/>
          </a:p>
        </p:txBody>
      </p:sp>
      <p:sp>
        <p:nvSpPr>
          <p:cNvPr id="37" name="Shape 34"/>
          <p:cNvSpPr/>
          <p:nvPr/>
        </p:nvSpPr>
        <p:spPr>
          <a:xfrm>
            <a:off x="6309360" y="2889504"/>
            <a:ext cx="5102352" cy="0"/>
          </a:xfrm>
          <a:prstGeom prst="line">
            <a:avLst/>
          </a:prstGeom>
          <a:noFill/>
          <a:ln w="9525">
            <a:solidFill>
              <a:srgbClr val="E2E5EB"/>
            </a:solidFill>
            <a:prstDash val="solid"/>
          </a:ln>
        </p:spPr>
        <p:txBody>
          <a:bodyPr/>
          <a:lstStyle/>
          <a:p>
            <a:endParaRPr lang="en-AU"/>
          </a:p>
        </p:txBody>
      </p:sp>
      <p:sp>
        <p:nvSpPr>
          <p:cNvPr id="38" name="Text 35"/>
          <p:cNvSpPr/>
          <p:nvPr/>
        </p:nvSpPr>
        <p:spPr>
          <a:xfrm>
            <a:off x="6309360" y="3035808"/>
            <a:ext cx="5102352" cy="274320"/>
          </a:xfrm>
          <a:prstGeom prst="rect">
            <a:avLst/>
          </a:prstGeom>
          <a:noFill/>
          <a:ln/>
        </p:spPr>
        <p:txBody>
          <a:bodyPr wrap="square" lIns="0" tIns="0" rIns="0" bIns="0" rtlCol="0" anchor="ctr"/>
          <a:lstStyle/>
          <a:p>
            <a:pPr marL="0" indent="0">
              <a:buNone/>
            </a:pPr>
            <a:r>
              <a:rPr lang="en-US" sz="1500" b="1" dirty="0">
                <a:solidFill>
                  <a:srgbClr val="161B2C"/>
                </a:solidFill>
                <a:latin typeface="Georgia" pitchFamily="34" charset="0"/>
                <a:ea typeface="Georgia" pitchFamily="34" charset="-122"/>
                <a:cs typeface="Georgia" pitchFamily="34" charset="-120"/>
              </a:rPr>
              <a:t>Blue's mistake</a:t>
            </a:r>
            <a:endParaRPr lang="en-US" sz="1500" dirty="0"/>
          </a:p>
        </p:txBody>
      </p:sp>
      <p:sp>
        <p:nvSpPr>
          <p:cNvPr id="39" name="Text 36"/>
          <p:cNvSpPr/>
          <p:nvPr/>
        </p:nvSpPr>
        <p:spPr>
          <a:xfrm>
            <a:off x="6309360" y="3328416"/>
            <a:ext cx="5102352" cy="713232"/>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Blue misjudges it, does not tack away, and sails into the hole where there is nowhere left to go. Blue is plainly breaking the rule: she is not keeping clear when required to.</a:t>
            </a:r>
            <a:endParaRPr lang="en-US" sz="1350" dirty="0"/>
          </a:p>
        </p:txBody>
      </p:sp>
      <p:sp>
        <p:nvSpPr>
          <p:cNvPr id="40" name="Shape 37"/>
          <p:cNvSpPr/>
          <p:nvPr/>
        </p:nvSpPr>
        <p:spPr>
          <a:xfrm>
            <a:off x="6309360" y="4005072"/>
            <a:ext cx="5102352" cy="0"/>
          </a:xfrm>
          <a:prstGeom prst="line">
            <a:avLst/>
          </a:prstGeom>
          <a:noFill/>
          <a:ln w="9525">
            <a:solidFill>
              <a:srgbClr val="E2E5EB"/>
            </a:solidFill>
            <a:prstDash val="solid"/>
          </a:ln>
        </p:spPr>
        <p:txBody>
          <a:bodyPr/>
          <a:lstStyle/>
          <a:p>
            <a:endParaRPr lang="en-AU"/>
          </a:p>
        </p:txBody>
      </p:sp>
      <p:sp>
        <p:nvSpPr>
          <p:cNvPr id="41" name="Text 38"/>
          <p:cNvSpPr/>
          <p:nvPr/>
        </p:nvSpPr>
        <p:spPr>
          <a:xfrm>
            <a:off x="6309360" y="4151376"/>
            <a:ext cx="5102352" cy="274320"/>
          </a:xfrm>
          <a:prstGeom prst="rect">
            <a:avLst/>
          </a:prstGeom>
          <a:noFill/>
          <a:ln/>
        </p:spPr>
        <p:txBody>
          <a:bodyPr wrap="square" lIns="0" tIns="0" rIns="0" bIns="0" rtlCol="0" anchor="ctr"/>
          <a:lstStyle/>
          <a:p>
            <a:pPr marL="0" indent="0">
              <a:buNone/>
            </a:pPr>
            <a:r>
              <a:rPr lang="en-US" sz="1500" b="1" dirty="0">
                <a:solidFill>
                  <a:srgbClr val="161B2C"/>
                </a:solidFill>
                <a:latin typeface="Georgia" pitchFamily="34" charset="0"/>
                <a:ea typeface="Georgia" pitchFamily="34" charset="-122"/>
                <a:cs typeface="Georgia" pitchFamily="34" charset="-120"/>
              </a:rPr>
              <a:t>Yellow's mistake</a:t>
            </a:r>
            <a:endParaRPr lang="en-US" sz="1500" dirty="0"/>
          </a:p>
        </p:txBody>
      </p:sp>
      <p:sp>
        <p:nvSpPr>
          <p:cNvPr id="42" name="Text 39"/>
          <p:cNvSpPr/>
          <p:nvPr/>
        </p:nvSpPr>
        <p:spPr>
          <a:xfrm>
            <a:off x="6309360" y="4443984"/>
            <a:ext cx="5102352" cy="713232"/>
          </a:xfrm>
          <a:prstGeom prst="rect">
            <a:avLst/>
          </a:prstGeom>
          <a:noFill/>
          <a:ln/>
        </p:spPr>
        <p:txBody>
          <a:bodyPr wrap="square" lIns="0" tIns="0" rIns="0" bIns="0" rtlCol="0" anchor="t"/>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Yellow has done the clever tactical thing, but then ploughs on and does nothing to avoid the collision. Yellow breaks rule 14 as well. She needed to bear away and give Blue room.</a:t>
            </a:r>
            <a:endParaRPr lang="en-US" sz="1350" dirty="0"/>
          </a:p>
        </p:txBody>
      </p:sp>
      <p:sp>
        <p:nvSpPr>
          <p:cNvPr id="43" name="Shape 40"/>
          <p:cNvSpPr/>
          <p:nvPr/>
        </p:nvSpPr>
        <p:spPr>
          <a:xfrm>
            <a:off x="6309360" y="5120640"/>
            <a:ext cx="5102352" cy="0"/>
          </a:xfrm>
          <a:prstGeom prst="line">
            <a:avLst/>
          </a:prstGeom>
          <a:noFill/>
          <a:ln w="9525">
            <a:solidFill>
              <a:srgbClr val="E2E5EB"/>
            </a:solidFill>
            <a:prstDash val="solid"/>
          </a:ln>
        </p:spPr>
        <p:txBody>
          <a:bodyPr/>
          <a:lstStyle/>
          <a:p>
            <a:endParaRPr lang="en-AU"/>
          </a:p>
        </p:txBody>
      </p:sp>
      <p:sp>
        <p:nvSpPr>
          <p:cNvPr id="44" name="Shape 41"/>
          <p:cNvSpPr/>
          <p:nvPr/>
        </p:nvSpPr>
        <p:spPr>
          <a:xfrm>
            <a:off x="6309360" y="5230368"/>
            <a:ext cx="5102352" cy="932688"/>
          </a:xfrm>
          <a:prstGeom prst="rect">
            <a:avLst/>
          </a:prstGeom>
          <a:solidFill>
            <a:srgbClr val="161B2C"/>
          </a:solidFill>
          <a:ln/>
        </p:spPr>
        <p:txBody>
          <a:bodyPr/>
          <a:lstStyle/>
          <a:p>
            <a:endParaRPr lang="en-AU"/>
          </a:p>
        </p:txBody>
      </p:sp>
      <p:sp>
        <p:nvSpPr>
          <p:cNvPr id="45" name="Text 42"/>
          <p:cNvSpPr/>
          <p:nvPr/>
        </p:nvSpPr>
        <p:spPr>
          <a:xfrm>
            <a:off x="6601968" y="5230368"/>
            <a:ext cx="4517136" cy="932688"/>
          </a:xfrm>
          <a:prstGeom prst="rect">
            <a:avLst/>
          </a:prstGeom>
          <a:noFill/>
          <a:ln/>
        </p:spPr>
        <p:txBody>
          <a:bodyPr wrap="square" lIns="0" tIns="0" rIns="0" bIns="0" rtlCol="0" anchor="ctr"/>
          <a:lstStyle/>
          <a:p>
            <a:pPr marL="0" indent="0" algn="l">
              <a:lnSpc>
                <a:spcPts val="1917"/>
              </a:lnSpc>
              <a:buNone/>
            </a:pPr>
            <a:r>
              <a:rPr lang="en-US" sz="1350" b="1" dirty="0">
                <a:solidFill>
                  <a:srgbClr val="C9B394"/>
                </a:solidFill>
                <a:latin typeface="Georgia" pitchFamily="34" charset="0"/>
                <a:ea typeface="Georgia" pitchFamily="34" charset="-122"/>
                <a:cs typeface="Georgia" pitchFamily="34" charset="-120"/>
              </a:rPr>
              <a:t>Blue has no entitlement to room at the mark. She does have an entitlement not to be hit. Being right is not a defence to hitting someone.</a:t>
            </a:r>
            <a:endParaRPr lang="en-US" sz="13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161B2C"/>
        </a:solidFill>
        <a:effectLst/>
      </p:bgPr>
    </p:bg>
    <p:spTree>
      <p:nvGrpSpPr>
        <p:cNvPr id="1" name=""/>
        <p:cNvGrpSpPr/>
        <p:nvPr/>
      </p:nvGrpSpPr>
      <p:grpSpPr>
        <a:xfrm>
          <a:off x="0" y="0"/>
          <a:ext cx="0" cy="0"/>
          <a:chOff x="0" y="0"/>
          <a:chExt cx="0" cy="0"/>
        </a:xfrm>
      </p:grpSpPr>
      <p:pic>
        <p:nvPicPr>
          <p:cNvPr id="2" name="Image 0" descr="assets/crest_white.png"/>
          <p:cNvPicPr>
            <a:picLocks noChangeAspect="1"/>
          </p:cNvPicPr>
          <p:nvPr/>
        </p:nvPicPr>
        <p:blipFill>
          <a:blip r:embed="rId3"/>
          <a:stretch>
            <a:fillRect/>
          </a:stretch>
        </p:blipFill>
        <p:spPr>
          <a:xfrm>
            <a:off x="960120" y="1481328"/>
            <a:ext cx="1060704" cy="1216152"/>
          </a:xfrm>
          <a:prstGeom prst="rect">
            <a:avLst/>
          </a:prstGeom>
        </p:spPr>
      </p:pic>
      <p:sp>
        <p:nvSpPr>
          <p:cNvPr id="3" name="Text 0"/>
          <p:cNvSpPr/>
          <p:nvPr/>
        </p:nvSpPr>
        <p:spPr>
          <a:xfrm>
            <a:off x="960120" y="2926080"/>
            <a:ext cx="7498080" cy="256032"/>
          </a:xfrm>
          <a:prstGeom prst="rect">
            <a:avLst/>
          </a:prstGeom>
          <a:noFill/>
          <a:ln/>
        </p:spPr>
        <p:txBody>
          <a:bodyPr wrap="square" lIns="0" tIns="0" rIns="0" bIns="0" rtlCol="0" anchor="ctr"/>
          <a:lstStyle/>
          <a:p>
            <a:pPr marL="0" indent="0">
              <a:buNone/>
            </a:pPr>
            <a:r>
              <a:rPr lang="en-US" sz="1200" b="1" kern="0" spc="340" dirty="0">
                <a:solidFill>
                  <a:srgbClr val="AB9166"/>
                </a:solidFill>
                <a:latin typeface="Georgia" pitchFamily="34" charset="0"/>
                <a:ea typeface="Georgia" pitchFamily="34" charset="-122"/>
                <a:cs typeface="Georgia" pitchFamily="34" charset="-120"/>
              </a:rPr>
              <a:t>PART FOUR</a:t>
            </a:r>
            <a:endParaRPr lang="en-US" sz="1200" dirty="0"/>
          </a:p>
        </p:txBody>
      </p:sp>
      <p:sp>
        <p:nvSpPr>
          <p:cNvPr id="4" name="Text 1"/>
          <p:cNvSpPr/>
          <p:nvPr/>
        </p:nvSpPr>
        <p:spPr>
          <a:xfrm>
            <a:off x="960120" y="3218688"/>
            <a:ext cx="8686800" cy="841248"/>
          </a:xfrm>
          <a:prstGeom prst="rect">
            <a:avLst/>
          </a:prstGeom>
          <a:noFill/>
          <a:ln/>
        </p:spPr>
        <p:txBody>
          <a:bodyPr wrap="square" lIns="0" tIns="0" rIns="0" bIns="0" rtlCol="0" anchor="ctr"/>
          <a:lstStyle/>
          <a:p>
            <a:pPr marL="0" indent="0">
              <a:buNone/>
            </a:pPr>
            <a:r>
              <a:rPr lang="en-US" sz="4000" b="1" dirty="0">
                <a:solidFill>
                  <a:srgbClr val="FFFFFF"/>
                </a:solidFill>
                <a:latin typeface="Georgia" pitchFamily="34" charset="0"/>
                <a:ea typeface="Georgia" pitchFamily="34" charset="-122"/>
                <a:cs typeface="Georgia" pitchFamily="34" charset="-120"/>
              </a:rPr>
              <a:t>Safety equipment</a:t>
            </a:r>
            <a:endParaRPr lang="en-US" sz="4000" dirty="0"/>
          </a:p>
        </p:txBody>
      </p:sp>
      <p:sp>
        <p:nvSpPr>
          <p:cNvPr id="5" name="Text 2"/>
          <p:cNvSpPr/>
          <p:nvPr/>
        </p:nvSpPr>
        <p:spPr>
          <a:xfrm>
            <a:off x="960120" y="4133088"/>
            <a:ext cx="7863840" cy="502920"/>
          </a:xfrm>
          <a:prstGeom prst="rect">
            <a:avLst/>
          </a:prstGeom>
          <a:noFill/>
          <a:ln/>
        </p:spPr>
        <p:txBody>
          <a:bodyPr wrap="square" lIns="0" tIns="0" rIns="0" bIns="0" rtlCol="0" anchor="ctr"/>
          <a:lstStyle/>
          <a:p>
            <a:pPr marL="0" indent="0">
              <a:lnSpc>
                <a:spcPts val="2200"/>
              </a:lnSpc>
              <a:buNone/>
            </a:pPr>
            <a:r>
              <a:rPr lang="en-US" sz="1650" i="1" dirty="0">
                <a:solidFill>
                  <a:srgbClr val="BFC4D1"/>
                </a:solidFill>
                <a:latin typeface="Georgia" pitchFamily="34" charset="0"/>
                <a:ea typeface="Georgia" pitchFamily="34" charset="-122"/>
                <a:cs typeface="Georgia" pitchFamily="34" charset="-120"/>
              </a:rPr>
              <a:t>Lifejackets, servicing, flares and the things that get found in an inspection</a:t>
            </a:r>
            <a:endParaRPr lang="en-US" sz="1650" dirty="0"/>
          </a:p>
        </p:txBody>
      </p:sp>
      <p:sp>
        <p:nvSpPr>
          <p:cNvPr id="6" name="Text 3"/>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78809A"/>
                </a:solidFill>
                <a:latin typeface="Georgia" pitchFamily="34" charset="0"/>
                <a:ea typeface="Georgia" pitchFamily="34" charset="-122"/>
                <a:cs typeface="Georgia" pitchFamily="34" charset="-120"/>
              </a:rPr>
              <a:t>Royal Prince Edward Yacht Club</a:t>
            </a:r>
            <a:endParaRPr lang="en-US" sz="1000" dirty="0"/>
          </a:p>
        </p:txBody>
      </p:sp>
      <p:sp>
        <p:nvSpPr>
          <p:cNvPr id="7" name="Text 4"/>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78809A"/>
                </a:solidFill>
                <a:latin typeface="Georgia" pitchFamily="34" charset="0"/>
                <a:ea typeface="Georgia" pitchFamily="34" charset="-122"/>
                <a:cs typeface="Georgia" pitchFamily="34" charset="-120"/>
              </a:rPr>
              <a:t>Skippers' Briefing 2026 to 2027</a:t>
            </a:r>
            <a:endParaRPr lang="en-US" sz="1000" dirty="0"/>
          </a:p>
        </p:txBody>
      </p:sp>
      <p:sp>
        <p:nvSpPr>
          <p:cNvPr id="8" name="Text 5"/>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78809A"/>
                </a:solidFill>
                <a:latin typeface="Georgia" pitchFamily="34" charset="0"/>
                <a:ea typeface="Georgia" pitchFamily="34" charset="-122"/>
                <a:cs typeface="Georgia" pitchFamily="34" charset="-120"/>
              </a:rPr>
              <a:t>31</a:t>
            </a:r>
            <a:endParaRPr lang="en-US" sz="1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SAFETY EQUIPMENT</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Lifejackets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32</a:t>
            </a:r>
            <a:endParaRPr lang="en-US" sz="1000" dirty="0"/>
          </a:p>
        </p:txBody>
      </p:sp>
      <p:sp>
        <p:nvSpPr>
          <p:cNvPr id="8" name="Shape 5"/>
          <p:cNvSpPr/>
          <p:nvPr/>
        </p:nvSpPr>
        <p:spPr>
          <a:xfrm>
            <a:off x="777240" y="1444752"/>
            <a:ext cx="10637215" cy="749808"/>
          </a:xfrm>
          <a:prstGeom prst="rect">
            <a:avLst/>
          </a:prstGeom>
          <a:solidFill>
            <a:srgbClr val="8C2327"/>
          </a:solidFill>
          <a:ln/>
        </p:spPr>
        <p:txBody>
          <a:bodyPr/>
          <a:lstStyle/>
          <a:p>
            <a:endParaRPr lang="en-AU"/>
          </a:p>
        </p:txBody>
      </p:sp>
      <p:sp>
        <p:nvSpPr>
          <p:cNvPr id="9" name="Text 6"/>
          <p:cNvSpPr/>
          <p:nvPr/>
        </p:nvSpPr>
        <p:spPr>
          <a:xfrm>
            <a:off x="1124712" y="1444752"/>
            <a:ext cx="9942271" cy="749808"/>
          </a:xfrm>
          <a:prstGeom prst="rect">
            <a:avLst/>
          </a:prstGeom>
          <a:noFill/>
          <a:ln/>
        </p:spPr>
        <p:txBody>
          <a:bodyPr wrap="square" lIns="0" tIns="0" rIns="0" bIns="0" rtlCol="0" anchor="ctr"/>
          <a:lstStyle/>
          <a:p>
            <a:pPr marL="0" indent="0" algn="ctr">
              <a:lnSpc>
                <a:spcPts val="2414"/>
              </a:lnSpc>
              <a:buNone/>
            </a:pPr>
            <a:r>
              <a:rPr lang="en-US" sz="1700" b="1" dirty="0">
                <a:solidFill>
                  <a:srgbClr val="FFFFFF"/>
                </a:solidFill>
                <a:latin typeface="Georgia" pitchFamily="34" charset="0"/>
                <a:ea typeface="Georgia" pitchFamily="34" charset="-122"/>
                <a:cs typeface="Georgia" pitchFamily="34" charset="-120"/>
              </a:rPr>
              <a:t>In most boating fatalities, people were not wearing a lifejacket.</a:t>
            </a:r>
            <a:endParaRPr lang="en-US" sz="1700" dirty="0"/>
          </a:p>
        </p:txBody>
      </p:sp>
      <p:sp>
        <p:nvSpPr>
          <p:cNvPr id="10" name="Text 7"/>
          <p:cNvSpPr/>
          <p:nvPr/>
        </p:nvSpPr>
        <p:spPr>
          <a:xfrm>
            <a:off x="777240" y="2432304"/>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The tender is where people get caught</a:t>
            </a:r>
            <a:endParaRPr lang="en-US" sz="1550" dirty="0"/>
          </a:p>
        </p:txBody>
      </p:sp>
      <p:sp>
        <p:nvSpPr>
          <p:cNvPr id="11" name="Text 8"/>
          <p:cNvSpPr/>
          <p:nvPr/>
        </p:nvSpPr>
        <p:spPr>
          <a:xfrm>
            <a:off x="777240" y="2798064"/>
            <a:ext cx="5126584" cy="146304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A tender is under 4.8 metres and you are usually in it alone. Under NSW law that means the lifejacket must be worn, not carried. It is the shortest trip of your day and the one most likely to put you in the water on your own.</a:t>
            </a:r>
            <a:endParaRPr lang="en-US" sz="1350" dirty="0"/>
          </a:p>
        </p:txBody>
      </p:sp>
      <p:sp>
        <p:nvSpPr>
          <p:cNvPr id="12" name="Text 9"/>
          <p:cNvSpPr/>
          <p:nvPr/>
        </p:nvSpPr>
        <p:spPr>
          <a:xfrm>
            <a:off x="6287872" y="2432304"/>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When a lifejacket must be worn</a:t>
            </a:r>
            <a:endParaRPr lang="en-US" sz="1550" dirty="0"/>
          </a:p>
        </p:txBody>
      </p:sp>
      <p:sp>
        <p:nvSpPr>
          <p:cNvPr id="13" name="Text 10"/>
          <p:cNvSpPr/>
          <p:nvPr/>
        </p:nvSpPr>
        <p:spPr>
          <a:xfrm>
            <a:off x="6287872" y="2798064"/>
            <a:ext cx="5126584" cy="146304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On a vessel under 4.8 metres: when boating alone, at night, on open ocean waters and on alpine waters. Children under 12 must wear one at all times on a vessel under 4.8 metres, and in open areas of a vessel under 8 metres that is underway.</a:t>
            </a:r>
            <a:endParaRPr lang="en-US" sz="1350" dirty="0"/>
          </a:p>
        </p:txBody>
      </p:sp>
      <p:sp>
        <p:nvSpPr>
          <p:cNvPr id="14" name="Shape 11"/>
          <p:cNvSpPr/>
          <p:nvPr/>
        </p:nvSpPr>
        <p:spPr>
          <a:xfrm>
            <a:off x="777240" y="4425696"/>
            <a:ext cx="10637215" cy="0"/>
          </a:xfrm>
          <a:prstGeom prst="line">
            <a:avLst/>
          </a:prstGeom>
          <a:noFill/>
          <a:ln w="9525">
            <a:solidFill>
              <a:srgbClr val="E2E5EB"/>
            </a:solidFill>
            <a:prstDash val="solid"/>
          </a:ln>
        </p:spPr>
        <p:txBody>
          <a:bodyPr/>
          <a:lstStyle/>
          <a:p>
            <a:endParaRPr lang="en-AU"/>
          </a:p>
        </p:txBody>
      </p:sp>
      <p:sp>
        <p:nvSpPr>
          <p:cNvPr id="15" name="Text 12"/>
          <p:cNvSpPr/>
          <p:nvPr/>
        </p:nvSpPr>
        <p:spPr>
          <a:xfrm>
            <a:off x="777240" y="4626864"/>
            <a:ext cx="10637215" cy="1417320"/>
          </a:xfrm>
          <a:prstGeom prst="rect">
            <a:avLst/>
          </a:prstGeom>
          <a:noFill/>
          <a:ln/>
        </p:spPr>
        <p:txBody>
          <a:bodyPr wrap="square" lIns="0" tIns="0" rIns="0" bIns="0" rtlCol="0" anchor="t"/>
          <a:lstStyle/>
          <a:p>
            <a:pPr marL="215900" indent="-215900">
              <a:lnSpc>
                <a:spcPts val="1876"/>
              </a:lnSpc>
              <a:spcAft>
                <a:spcPts val="800"/>
              </a:spcAft>
              <a:buSzPct val="100000"/>
              <a:buChar char="▪"/>
            </a:pPr>
            <a:r>
              <a:rPr lang="en-US" sz="1400" dirty="0">
                <a:solidFill>
                  <a:srgbClr val="22262F"/>
                </a:solidFill>
                <a:latin typeface="Georgia" pitchFamily="34" charset="0"/>
                <a:ea typeface="Georgia" pitchFamily="34" charset="-122"/>
                <a:cs typeface="Georgia" pitchFamily="34" charset="-120"/>
              </a:rPr>
              <a:t>Anyone on board must wear a lifejacket when the skipper directs it. Use that authority. If a crew member is nervous, unsure or clumsy around the boat, put them in a jacket.</a:t>
            </a:r>
            <a:endParaRPr lang="en-US" sz="1400" dirty="0"/>
          </a:p>
          <a:p>
            <a:pPr marL="215900" indent="-215900">
              <a:lnSpc>
                <a:spcPts val="1876"/>
              </a:lnSpc>
              <a:spcAft>
                <a:spcPts val="800"/>
              </a:spcAft>
              <a:buSzPct val="100000"/>
              <a:buChar char="▪"/>
            </a:pPr>
            <a:r>
              <a:rPr lang="en-US" sz="1400" dirty="0">
                <a:solidFill>
                  <a:srgbClr val="22262F"/>
                </a:solidFill>
                <a:latin typeface="Georgia" pitchFamily="34" charset="0"/>
                <a:ea typeface="Georgia" pitchFamily="34" charset="-122"/>
                <a:cs typeface="Georgia" pitchFamily="34" charset="-120"/>
              </a:rPr>
              <a:t>Keep foam lifejackets aboard as well as inflatables. A foam jacket cannot fail to inflate.</a:t>
            </a:r>
            <a:endParaRPr lang="en-US" sz="1400" dirty="0"/>
          </a:p>
          <a:p>
            <a:pPr marL="215900" indent="-215900">
              <a:lnSpc>
                <a:spcPts val="1876"/>
              </a:lnSpc>
              <a:spcAft>
                <a:spcPts val="800"/>
              </a:spcAft>
              <a:buSzPct val="100000"/>
              <a:buChar char="▪"/>
            </a:pPr>
            <a:r>
              <a:rPr lang="en-US" sz="1400" dirty="0">
                <a:solidFill>
                  <a:srgbClr val="22262F"/>
                </a:solidFill>
                <a:latin typeface="Georgia" pitchFamily="34" charset="0"/>
                <a:ea typeface="Georgia" pitchFamily="34" charset="-122"/>
                <a:cs typeface="Georgia" pitchFamily="34" charset="-120"/>
              </a:rPr>
              <a:t>Some inflatable models have been recalled. Check yours against the list on the Transport for NSW website.</a:t>
            </a:r>
            <a:endParaRPr lang="en-US" sz="1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SAFETY EQUIPMENT</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Servicing your inflatable lifejacket</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33</a:t>
            </a:r>
            <a:endParaRPr lang="en-US" sz="1000" dirty="0"/>
          </a:p>
        </p:txBody>
      </p:sp>
      <p:sp>
        <p:nvSpPr>
          <p:cNvPr id="8" name="Text 5"/>
          <p:cNvSpPr/>
          <p:nvPr/>
        </p:nvSpPr>
        <p:spPr>
          <a:xfrm>
            <a:off x="777240" y="1353312"/>
            <a:ext cx="10637215" cy="310896"/>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Inflatable lifejackets must be serviced every twelve months, either by you or by the manufacturer.</a:t>
            </a:r>
            <a:endParaRPr lang="en-US" sz="1500" dirty="0"/>
          </a:p>
        </p:txBody>
      </p:sp>
      <p:sp>
        <p:nvSpPr>
          <p:cNvPr id="9" name="Shape 6"/>
          <p:cNvSpPr/>
          <p:nvPr/>
        </p:nvSpPr>
        <p:spPr>
          <a:xfrm>
            <a:off x="777240" y="1773936"/>
            <a:ext cx="10637215" cy="0"/>
          </a:xfrm>
          <a:prstGeom prst="line">
            <a:avLst/>
          </a:prstGeom>
          <a:noFill/>
          <a:ln w="12700">
            <a:solidFill>
              <a:srgbClr val="161B2C"/>
            </a:solidFill>
            <a:prstDash val="solid"/>
          </a:ln>
        </p:spPr>
        <p:txBody>
          <a:bodyPr/>
          <a:lstStyle/>
          <a:p>
            <a:endParaRPr lang="en-AU"/>
          </a:p>
        </p:txBody>
      </p:sp>
      <p:sp>
        <p:nvSpPr>
          <p:cNvPr id="10" name="Text 7"/>
          <p:cNvSpPr/>
          <p:nvPr/>
        </p:nvSpPr>
        <p:spPr>
          <a:xfrm>
            <a:off x="777240" y="1938528"/>
            <a:ext cx="2330120" cy="310896"/>
          </a:xfrm>
          <a:prstGeom prst="rect">
            <a:avLst/>
          </a:prstGeom>
          <a:noFill/>
          <a:ln/>
        </p:spPr>
        <p:txBody>
          <a:bodyPr wrap="square" lIns="0" tIns="0" rIns="0" bIns="0" rtlCol="0" anchor="ctr"/>
          <a:lstStyle/>
          <a:p>
            <a:pPr marL="0" indent="0">
              <a:buNone/>
            </a:pPr>
            <a:r>
              <a:rPr lang="en-US" sz="1400" b="1" kern="0" spc="100" dirty="0">
                <a:solidFill>
                  <a:srgbClr val="AB9166"/>
                </a:solidFill>
                <a:latin typeface="Georgia" pitchFamily="34" charset="0"/>
                <a:ea typeface="Georgia" pitchFamily="34" charset="-122"/>
                <a:cs typeface="Georgia" pitchFamily="34" charset="-120"/>
              </a:rPr>
              <a:t>I</a:t>
            </a:r>
            <a:endParaRPr lang="en-US" sz="1400" dirty="0"/>
          </a:p>
        </p:txBody>
      </p:sp>
      <p:sp>
        <p:nvSpPr>
          <p:cNvPr id="11" name="Text 8"/>
          <p:cNvSpPr/>
          <p:nvPr/>
        </p:nvSpPr>
        <p:spPr>
          <a:xfrm>
            <a:off x="777240" y="2286000"/>
            <a:ext cx="2330120" cy="329184"/>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Weigh the canister</a:t>
            </a:r>
            <a:endParaRPr lang="en-US" sz="1600" dirty="0"/>
          </a:p>
        </p:txBody>
      </p:sp>
      <p:sp>
        <p:nvSpPr>
          <p:cNvPr id="12" name="Text 9"/>
          <p:cNvSpPr/>
          <p:nvPr/>
        </p:nvSpPr>
        <p:spPr>
          <a:xfrm>
            <a:off x="777240" y="2670048"/>
            <a:ext cx="2330120" cy="1691640"/>
          </a:xfrm>
          <a:prstGeom prst="rect">
            <a:avLst/>
          </a:prstGeom>
          <a:noFill/>
          <a:ln/>
        </p:spPr>
        <p:txBody>
          <a:bodyPr wrap="square" lIns="0" tIns="0" rIns="0" bIns="0" rtlCol="0" anchor="t"/>
          <a:lstStyle/>
          <a:p>
            <a:pPr marL="0" indent="0">
              <a:lnSpc>
                <a:spcPts val="1700"/>
              </a:lnSpc>
              <a:buNone/>
            </a:pPr>
            <a:r>
              <a:rPr lang="en-US" sz="1350" dirty="0">
                <a:solidFill>
                  <a:srgbClr val="22262F"/>
                </a:solidFill>
                <a:latin typeface="Georgia" pitchFamily="34" charset="0"/>
                <a:ea typeface="Georgia" pitchFamily="34" charset="-122"/>
                <a:cs typeface="Georgia" pitchFamily="34" charset="-120"/>
              </a:rPr>
              <a:t>The required full weight is printed on the canister. A small set of kitchen scales is all you need. A canister below weight has partly discharged and will not inflate the jacket.</a:t>
            </a:r>
            <a:endParaRPr lang="en-US" sz="1350" dirty="0"/>
          </a:p>
        </p:txBody>
      </p:sp>
      <p:sp>
        <p:nvSpPr>
          <p:cNvPr id="13" name="Text 10"/>
          <p:cNvSpPr/>
          <p:nvPr/>
        </p:nvSpPr>
        <p:spPr>
          <a:xfrm>
            <a:off x="3546272" y="1938528"/>
            <a:ext cx="2330120" cy="310896"/>
          </a:xfrm>
          <a:prstGeom prst="rect">
            <a:avLst/>
          </a:prstGeom>
          <a:noFill/>
          <a:ln/>
        </p:spPr>
        <p:txBody>
          <a:bodyPr wrap="square" lIns="0" tIns="0" rIns="0" bIns="0" rtlCol="0" anchor="ctr"/>
          <a:lstStyle/>
          <a:p>
            <a:pPr marL="0" indent="0">
              <a:buNone/>
            </a:pPr>
            <a:r>
              <a:rPr lang="en-US" sz="1400" b="1" kern="0" spc="100" dirty="0">
                <a:solidFill>
                  <a:srgbClr val="AB9166"/>
                </a:solidFill>
                <a:latin typeface="Georgia" pitchFamily="34" charset="0"/>
                <a:ea typeface="Georgia" pitchFamily="34" charset="-122"/>
                <a:cs typeface="Georgia" pitchFamily="34" charset="-120"/>
              </a:rPr>
              <a:t>II</a:t>
            </a:r>
            <a:endParaRPr lang="en-US" sz="1400" dirty="0"/>
          </a:p>
        </p:txBody>
      </p:sp>
      <p:sp>
        <p:nvSpPr>
          <p:cNvPr id="14" name="Text 11"/>
          <p:cNvSpPr/>
          <p:nvPr/>
        </p:nvSpPr>
        <p:spPr>
          <a:xfrm>
            <a:off x="3546272" y="2286000"/>
            <a:ext cx="2330120" cy="329184"/>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Inflate it overnight</a:t>
            </a:r>
            <a:endParaRPr lang="en-US" sz="1600" dirty="0"/>
          </a:p>
        </p:txBody>
      </p:sp>
      <p:sp>
        <p:nvSpPr>
          <p:cNvPr id="15" name="Text 12"/>
          <p:cNvSpPr/>
          <p:nvPr/>
        </p:nvSpPr>
        <p:spPr>
          <a:xfrm>
            <a:off x="3546272" y="2670048"/>
            <a:ext cx="2330120" cy="1691640"/>
          </a:xfrm>
          <a:prstGeom prst="rect">
            <a:avLst/>
          </a:prstGeom>
          <a:noFill/>
          <a:ln/>
        </p:spPr>
        <p:txBody>
          <a:bodyPr wrap="square" lIns="0" tIns="0" rIns="0" bIns="0" rtlCol="0" anchor="t"/>
          <a:lstStyle/>
          <a:p>
            <a:pPr marL="0" indent="0">
              <a:lnSpc>
                <a:spcPts val="1700"/>
              </a:lnSpc>
              <a:buNone/>
            </a:pPr>
            <a:r>
              <a:rPr lang="en-US" sz="1350" dirty="0">
                <a:solidFill>
                  <a:srgbClr val="22262F"/>
                </a:solidFill>
                <a:latin typeface="Georgia" pitchFamily="34" charset="0"/>
                <a:ea typeface="Georgia" pitchFamily="34" charset="-122"/>
                <a:cs typeface="Georgia" pitchFamily="34" charset="-120"/>
              </a:rPr>
              <a:t>Inflate the jacket fully by mouth and leave it overnight. If it is soft in the morning, it has a hole and it is not a lifejacket any more.</a:t>
            </a:r>
            <a:endParaRPr lang="en-US" sz="1350" dirty="0"/>
          </a:p>
        </p:txBody>
      </p:sp>
      <p:sp>
        <p:nvSpPr>
          <p:cNvPr id="16" name="Text 13"/>
          <p:cNvSpPr/>
          <p:nvPr/>
        </p:nvSpPr>
        <p:spPr>
          <a:xfrm>
            <a:off x="6315304" y="1938528"/>
            <a:ext cx="2330120" cy="310896"/>
          </a:xfrm>
          <a:prstGeom prst="rect">
            <a:avLst/>
          </a:prstGeom>
          <a:noFill/>
          <a:ln/>
        </p:spPr>
        <p:txBody>
          <a:bodyPr wrap="square" lIns="0" tIns="0" rIns="0" bIns="0" rtlCol="0" anchor="ctr"/>
          <a:lstStyle/>
          <a:p>
            <a:pPr marL="0" indent="0">
              <a:buNone/>
            </a:pPr>
            <a:r>
              <a:rPr lang="en-US" sz="1400" b="1" kern="0" spc="100" dirty="0">
                <a:solidFill>
                  <a:srgbClr val="AB9166"/>
                </a:solidFill>
                <a:latin typeface="Georgia" pitchFamily="34" charset="0"/>
                <a:ea typeface="Georgia" pitchFamily="34" charset="-122"/>
                <a:cs typeface="Georgia" pitchFamily="34" charset="-120"/>
              </a:rPr>
              <a:t>III</a:t>
            </a:r>
            <a:endParaRPr lang="en-US" sz="1400" dirty="0"/>
          </a:p>
        </p:txBody>
      </p:sp>
      <p:sp>
        <p:nvSpPr>
          <p:cNvPr id="17" name="Text 14"/>
          <p:cNvSpPr/>
          <p:nvPr/>
        </p:nvSpPr>
        <p:spPr>
          <a:xfrm>
            <a:off x="6315304" y="2286000"/>
            <a:ext cx="2330120" cy="329184"/>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Check the indicator</a:t>
            </a:r>
            <a:endParaRPr lang="en-US" sz="1600" dirty="0"/>
          </a:p>
        </p:txBody>
      </p:sp>
      <p:sp>
        <p:nvSpPr>
          <p:cNvPr id="18" name="Text 15"/>
          <p:cNvSpPr/>
          <p:nvPr/>
        </p:nvSpPr>
        <p:spPr>
          <a:xfrm>
            <a:off x="6315304" y="2670048"/>
            <a:ext cx="2330120" cy="1691640"/>
          </a:xfrm>
          <a:prstGeom prst="rect">
            <a:avLst/>
          </a:prstGeom>
          <a:noFill/>
          <a:ln/>
        </p:spPr>
        <p:txBody>
          <a:bodyPr wrap="square" lIns="0" tIns="0" rIns="0" bIns="0" rtlCol="0" anchor="t"/>
          <a:lstStyle/>
          <a:p>
            <a:pPr marL="0" indent="0">
              <a:lnSpc>
                <a:spcPts val="1700"/>
              </a:lnSpc>
              <a:buNone/>
            </a:pPr>
            <a:r>
              <a:rPr lang="en-US" sz="1350" dirty="0">
                <a:solidFill>
                  <a:srgbClr val="22262F"/>
                </a:solidFill>
                <a:latin typeface="Georgia" pitchFamily="34" charset="0"/>
                <a:ea typeface="Georgia" pitchFamily="34" charset="-122"/>
                <a:cs typeface="Georgia" pitchFamily="34" charset="-120"/>
              </a:rPr>
              <a:t>On an automatic jacket, confirm the indicator is showing green and the auto inflate has not already fired.</a:t>
            </a:r>
            <a:endParaRPr lang="en-US" sz="1350" dirty="0"/>
          </a:p>
        </p:txBody>
      </p:sp>
      <p:sp>
        <p:nvSpPr>
          <p:cNvPr id="19" name="Text 16"/>
          <p:cNvSpPr/>
          <p:nvPr/>
        </p:nvSpPr>
        <p:spPr>
          <a:xfrm>
            <a:off x="9084335" y="1938528"/>
            <a:ext cx="2330120" cy="310896"/>
          </a:xfrm>
          <a:prstGeom prst="rect">
            <a:avLst/>
          </a:prstGeom>
          <a:noFill/>
          <a:ln/>
        </p:spPr>
        <p:txBody>
          <a:bodyPr wrap="square" lIns="0" tIns="0" rIns="0" bIns="0" rtlCol="0" anchor="ctr"/>
          <a:lstStyle/>
          <a:p>
            <a:pPr marL="0" indent="0">
              <a:buNone/>
            </a:pPr>
            <a:r>
              <a:rPr lang="en-US" sz="1400" b="1" kern="0" spc="100" dirty="0">
                <a:solidFill>
                  <a:srgbClr val="AB9166"/>
                </a:solidFill>
                <a:latin typeface="Georgia" pitchFamily="34" charset="0"/>
                <a:ea typeface="Georgia" pitchFamily="34" charset="-122"/>
                <a:cs typeface="Georgia" pitchFamily="34" charset="-120"/>
              </a:rPr>
              <a:t>IV</a:t>
            </a:r>
            <a:endParaRPr lang="en-US" sz="1400" dirty="0"/>
          </a:p>
        </p:txBody>
      </p:sp>
      <p:sp>
        <p:nvSpPr>
          <p:cNvPr id="20" name="Text 17"/>
          <p:cNvSpPr/>
          <p:nvPr/>
        </p:nvSpPr>
        <p:spPr>
          <a:xfrm>
            <a:off x="9084335" y="2286000"/>
            <a:ext cx="2330120" cy="329184"/>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Repack it properly</a:t>
            </a:r>
            <a:endParaRPr lang="en-US" sz="1600" dirty="0"/>
          </a:p>
        </p:txBody>
      </p:sp>
      <p:sp>
        <p:nvSpPr>
          <p:cNvPr id="21" name="Text 18"/>
          <p:cNvSpPr/>
          <p:nvPr/>
        </p:nvSpPr>
        <p:spPr>
          <a:xfrm>
            <a:off x="9084335" y="2670048"/>
            <a:ext cx="2330120" cy="1691640"/>
          </a:xfrm>
          <a:prstGeom prst="rect">
            <a:avLst/>
          </a:prstGeom>
          <a:noFill/>
          <a:ln/>
        </p:spPr>
        <p:txBody>
          <a:bodyPr wrap="square" lIns="0" tIns="0" rIns="0" bIns="0" rtlCol="0" anchor="t"/>
          <a:lstStyle/>
          <a:p>
            <a:pPr marL="0" indent="0">
              <a:lnSpc>
                <a:spcPts val="1700"/>
              </a:lnSpc>
              <a:buNone/>
            </a:pPr>
            <a:r>
              <a:rPr lang="en-US" sz="1350" dirty="0">
                <a:solidFill>
                  <a:srgbClr val="22262F"/>
                </a:solidFill>
                <a:latin typeface="Georgia" pitchFamily="34" charset="0"/>
                <a:ea typeface="Georgia" pitchFamily="34" charset="-122"/>
                <a:cs typeface="Georgia" pitchFamily="34" charset="-120"/>
              </a:rPr>
              <a:t>Repacking is the fiddly part and it is worth doing slowly the first time. After a couple it takes minutes.</a:t>
            </a:r>
            <a:endParaRPr lang="en-US" sz="1350" dirty="0"/>
          </a:p>
        </p:txBody>
      </p:sp>
      <p:sp>
        <p:nvSpPr>
          <p:cNvPr id="22" name="Shape 19"/>
          <p:cNvSpPr/>
          <p:nvPr/>
        </p:nvSpPr>
        <p:spPr>
          <a:xfrm>
            <a:off x="777240" y="4791456"/>
            <a:ext cx="10637215" cy="1005840"/>
          </a:xfrm>
          <a:prstGeom prst="rect">
            <a:avLst/>
          </a:prstGeom>
          <a:solidFill>
            <a:srgbClr val="161B2C"/>
          </a:solidFill>
          <a:ln/>
        </p:spPr>
        <p:txBody>
          <a:bodyPr/>
          <a:lstStyle/>
          <a:p>
            <a:endParaRPr lang="en-AU"/>
          </a:p>
        </p:txBody>
      </p:sp>
      <p:sp>
        <p:nvSpPr>
          <p:cNvPr id="23" name="Text 20"/>
          <p:cNvSpPr/>
          <p:nvPr/>
        </p:nvSpPr>
        <p:spPr>
          <a:xfrm>
            <a:off x="1124712" y="4791456"/>
            <a:ext cx="9942271" cy="1005840"/>
          </a:xfrm>
          <a:prstGeom prst="rect">
            <a:avLst/>
          </a:prstGeom>
          <a:noFill/>
          <a:ln/>
        </p:spPr>
        <p:txBody>
          <a:bodyPr wrap="square" lIns="0" tIns="0" rIns="0" bIns="0" rtlCol="0" anchor="ctr"/>
          <a:lstStyle/>
          <a:p>
            <a:pPr marL="0" indent="0" algn="ctr">
              <a:lnSpc>
                <a:spcPts val="2059"/>
              </a:lnSpc>
              <a:buNone/>
            </a:pPr>
            <a:r>
              <a:rPr lang="en-US" sz="1450" b="1" dirty="0">
                <a:solidFill>
                  <a:srgbClr val="C9B394"/>
                </a:solidFill>
                <a:latin typeface="Georgia" pitchFamily="34" charset="0"/>
                <a:ea typeface="Georgia" pitchFamily="34" charset="-122"/>
                <a:cs typeface="Georgia" pitchFamily="34" charset="-120"/>
              </a:rPr>
              <a:t>Do not stow lifejackets in a wet bilge. The canister corrodes into a rust bomb and the jacket will not inflate on the one occasion you need it to.</a:t>
            </a:r>
            <a:endParaRPr lang="en-US" sz="14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SAFETY EQUIPMENT</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Flares, extinguishers, tenders and lights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34</a:t>
            </a:r>
            <a:endParaRPr lang="en-US" sz="1000" dirty="0"/>
          </a:p>
        </p:txBody>
      </p:sp>
      <p:sp>
        <p:nvSpPr>
          <p:cNvPr id="8" name="Shape 5"/>
          <p:cNvSpPr/>
          <p:nvPr/>
        </p:nvSpPr>
        <p:spPr>
          <a:xfrm>
            <a:off x="777240" y="1517904"/>
            <a:ext cx="10637215" cy="0"/>
          </a:xfrm>
          <a:prstGeom prst="line">
            <a:avLst/>
          </a:prstGeom>
          <a:noFill/>
          <a:ln w="12700">
            <a:solidFill>
              <a:srgbClr val="161B2C"/>
            </a:solidFill>
            <a:prstDash val="solid"/>
          </a:ln>
        </p:spPr>
        <p:txBody>
          <a:bodyPr/>
          <a:lstStyle/>
          <a:p>
            <a:endParaRPr lang="en-AU"/>
          </a:p>
        </p:txBody>
      </p:sp>
      <p:sp>
        <p:nvSpPr>
          <p:cNvPr id="9" name="Text 6"/>
          <p:cNvSpPr/>
          <p:nvPr/>
        </p:nvSpPr>
        <p:spPr>
          <a:xfrm>
            <a:off x="777240" y="1645920"/>
            <a:ext cx="2148840" cy="676656"/>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Flares</a:t>
            </a:r>
            <a:endParaRPr lang="en-US" sz="1600" dirty="0"/>
          </a:p>
        </p:txBody>
      </p:sp>
      <p:sp>
        <p:nvSpPr>
          <p:cNvPr id="10" name="Text 7"/>
          <p:cNvSpPr/>
          <p:nvPr/>
        </p:nvSpPr>
        <p:spPr>
          <a:xfrm>
            <a:off x="3172968" y="1664208"/>
            <a:ext cx="8241487" cy="640080"/>
          </a:xfrm>
          <a:prstGeom prst="rect">
            <a:avLst/>
          </a:prstGeom>
          <a:noFill/>
          <a:ln/>
        </p:spPr>
        <p:txBody>
          <a:bodyPr wrap="square" lIns="0" tIns="0" rIns="0" bIns="0" rtlCol="0" anchor="ctr"/>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Expire every three years. Write the expiry on the packet in large text, because the printing on the flare itself is tiny. Every second boat inspected is carrying expired flares. Dispose of old ones at a collection point listed on the Transport for NSW website.</a:t>
            </a:r>
            <a:endParaRPr lang="en-US" sz="1350" dirty="0"/>
          </a:p>
        </p:txBody>
      </p:sp>
      <p:sp>
        <p:nvSpPr>
          <p:cNvPr id="11" name="Shape 8"/>
          <p:cNvSpPr/>
          <p:nvPr/>
        </p:nvSpPr>
        <p:spPr>
          <a:xfrm>
            <a:off x="777240" y="2322576"/>
            <a:ext cx="10637215" cy="0"/>
          </a:xfrm>
          <a:prstGeom prst="line">
            <a:avLst/>
          </a:prstGeom>
          <a:noFill/>
          <a:ln w="9525">
            <a:solidFill>
              <a:srgbClr val="E2E5EB"/>
            </a:solidFill>
            <a:prstDash val="solid"/>
          </a:ln>
        </p:spPr>
        <p:txBody>
          <a:bodyPr/>
          <a:lstStyle/>
          <a:p>
            <a:endParaRPr lang="en-AU"/>
          </a:p>
        </p:txBody>
      </p:sp>
      <p:sp>
        <p:nvSpPr>
          <p:cNvPr id="12" name="Text 9"/>
          <p:cNvSpPr/>
          <p:nvPr/>
        </p:nvSpPr>
        <p:spPr>
          <a:xfrm>
            <a:off x="777240" y="2395728"/>
            <a:ext cx="2148840" cy="676656"/>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Fire extinguishers</a:t>
            </a:r>
            <a:endParaRPr lang="en-US" sz="1600" dirty="0"/>
          </a:p>
        </p:txBody>
      </p:sp>
      <p:sp>
        <p:nvSpPr>
          <p:cNvPr id="13" name="Text 10"/>
          <p:cNvSpPr/>
          <p:nvPr/>
        </p:nvSpPr>
        <p:spPr>
          <a:xfrm>
            <a:off x="3172968" y="2414016"/>
            <a:ext cx="8241487" cy="640080"/>
          </a:xfrm>
          <a:prstGeom prst="rect">
            <a:avLst/>
          </a:prstGeom>
          <a:noFill/>
          <a:ln/>
        </p:spPr>
        <p:txBody>
          <a:bodyPr wrap="square" lIns="0" tIns="0" rIns="0" bIns="0" rtlCol="0" anchor="ctr"/>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Check the gauge is in the green. Powder compacts in the bottom over time and the extinguisher stops working. Invert and shake it periodically.</a:t>
            </a:r>
            <a:endParaRPr lang="en-US" sz="1350" dirty="0"/>
          </a:p>
        </p:txBody>
      </p:sp>
      <p:sp>
        <p:nvSpPr>
          <p:cNvPr id="14" name="Shape 11"/>
          <p:cNvSpPr/>
          <p:nvPr/>
        </p:nvSpPr>
        <p:spPr>
          <a:xfrm>
            <a:off x="777240" y="3072384"/>
            <a:ext cx="10637215" cy="0"/>
          </a:xfrm>
          <a:prstGeom prst="line">
            <a:avLst/>
          </a:prstGeom>
          <a:noFill/>
          <a:ln w="9525">
            <a:solidFill>
              <a:srgbClr val="E2E5EB"/>
            </a:solidFill>
            <a:prstDash val="solid"/>
          </a:ln>
        </p:spPr>
        <p:txBody>
          <a:bodyPr/>
          <a:lstStyle/>
          <a:p>
            <a:endParaRPr lang="en-AU"/>
          </a:p>
        </p:txBody>
      </p:sp>
      <p:sp>
        <p:nvSpPr>
          <p:cNvPr id="15" name="Text 12"/>
          <p:cNvSpPr/>
          <p:nvPr/>
        </p:nvSpPr>
        <p:spPr>
          <a:xfrm>
            <a:off x="777240" y="3145536"/>
            <a:ext cx="2148840" cy="676656"/>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EPIRB</a:t>
            </a:r>
            <a:endParaRPr lang="en-US" sz="1600" dirty="0"/>
          </a:p>
        </p:txBody>
      </p:sp>
      <p:sp>
        <p:nvSpPr>
          <p:cNvPr id="16" name="Text 13"/>
          <p:cNvSpPr/>
          <p:nvPr/>
        </p:nvSpPr>
        <p:spPr>
          <a:xfrm>
            <a:off x="3172968" y="3163824"/>
            <a:ext cx="8241487" cy="640080"/>
          </a:xfrm>
          <a:prstGeom prst="rect">
            <a:avLst/>
          </a:prstGeom>
          <a:noFill/>
          <a:ln/>
        </p:spPr>
        <p:txBody>
          <a:bodyPr wrap="square" lIns="0" tIns="0" rIns="0" bIns="0" rtlCol="0" anchor="ctr"/>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Required once you go two nautical miles offshore. Check both the battery expiry and that the registration is current and in your name.</a:t>
            </a:r>
            <a:endParaRPr lang="en-US" sz="1350" dirty="0"/>
          </a:p>
        </p:txBody>
      </p:sp>
      <p:sp>
        <p:nvSpPr>
          <p:cNvPr id="17" name="Shape 14"/>
          <p:cNvSpPr/>
          <p:nvPr/>
        </p:nvSpPr>
        <p:spPr>
          <a:xfrm>
            <a:off x="777240" y="3822192"/>
            <a:ext cx="10637215" cy="0"/>
          </a:xfrm>
          <a:prstGeom prst="line">
            <a:avLst/>
          </a:prstGeom>
          <a:noFill/>
          <a:ln w="9525">
            <a:solidFill>
              <a:srgbClr val="E2E5EB"/>
            </a:solidFill>
            <a:prstDash val="solid"/>
          </a:ln>
        </p:spPr>
        <p:txBody>
          <a:bodyPr/>
          <a:lstStyle/>
          <a:p>
            <a:endParaRPr lang="en-AU"/>
          </a:p>
        </p:txBody>
      </p:sp>
      <p:sp>
        <p:nvSpPr>
          <p:cNvPr id="18" name="Text 15"/>
          <p:cNvSpPr/>
          <p:nvPr/>
        </p:nvSpPr>
        <p:spPr>
          <a:xfrm>
            <a:off x="777240" y="3895344"/>
            <a:ext cx="2148840" cy="676656"/>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Tenders</a:t>
            </a:r>
            <a:endParaRPr lang="en-US" sz="1600" dirty="0"/>
          </a:p>
        </p:txBody>
      </p:sp>
      <p:sp>
        <p:nvSpPr>
          <p:cNvPr id="19" name="Text 16"/>
          <p:cNvSpPr/>
          <p:nvPr/>
        </p:nvSpPr>
        <p:spPr>
          <a:xfrm>
            <a:off x="3172968" y="3913632"/>
            <a:ext cx="8241487" cy="640080"/>
          </a:xfrm>
          <a:prstGeom prst="rect">
            <a:avLst/>
          </a:prstGeom>
          <a:noFill/>
          <a:ln/>
        </p:spPr>
        <p:txBody>
          <a:bodyPr wrap="square" lIns="0" tIns="0" rIns="0" bIns="0" rtlCol="0" anchor="ctr"/>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A paddle, a torch at night, and a bailing bucket or bilge pump. A tender does not have to carry lifejackets, but you still have to wear one.</a:t>
            </a:r>
            <a:endParaRPr lang="en-US" sz="1350" dirty="0"/>
          </a:p>
        </p:txBody>
      </p:sp>
      <p:sp>
        <p:nvSpPr>
          <p:cNvPr id="20" name="Shape 17"/>
          <p:cNvSpPr/>
          <p:nvPr/>
        </p:nvSpPr>
        <p:spPr>
          <a:xfrm>
            <a:off x="777240" y="4572000"/>
            <a:ext cx="10637215" cy="0"/>
          </a:xfrm>
          <a:prstGeom prst="line">
            <a:avLst/>
          </a:prstGeom>
          <a:noFill/>
          <a:ln w="9525">
            <a:solidFill>
              <a:srgbClr val="E2E5EB"/>
            </a:solidFill>
            <a:prstDash val="solid"/>
          </a:ln>
        </p:spPr>
        <p:txBody>
          <a:bodyPr/>
          <a:lstStyle/>
          <a:p>
            <a:endParaRPr lang="en-AU"/>
          </a:p>
        </p:txBody>
      </p:sp>
      <p:sp>
        <p:nvSpPr>
          <p:cNvPr id="21" name="Text 18"/>
          <p:cNvSpPr/>
          <p:nvPr/>
        </p:nvSpPr>
        <p:spPr>
          <a:xfrm>
            <a:off x="777240" y="4645152"/>
            <a:ext cx="2148840" cy="676656"/>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Navigation lights</a:t>
            </a:r>
            <a:endParaRPr lang="en-US" sz="1600" dirty="0"/>
          </a:p>
        </p:txBody>
      </p:sp>
      <p:sp>
        <p:nvSpPr>
          <p:cNvPr id="22" name="Text 19"/>
          <p:cNvSpPr/>
          <p:nvPr/>
        </p:nvSpPr>
        <p:spPr>
          <a:xfrm>
            <a:off x="3172968" y="4663440"/>
            <a:ext cx="8241487" cy="640080"/>
          </a:xfrm>
          <a:prstGeom prst="rect">
            <a:avLst/>
          </a:prstGeom>
          <a:noFill/>
          <a:ln/>
        </p:spPr>
        <p:txBody>
          <a:bodyPr wrap="square" lIns="0" tIns="0" rIns="0" bIns="0" rtlCol="0" anchor="ctr"/>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A masthead tricolour is hard to pick out against the shore lights in the harbour. Make sure your steaming light works when you are under motor. It is one of the most common faults found.</a:t>
            </a:r>
            <a:endParaRPr lang="en-US" sz="1350" dirty="0"/>
          </a:p>
        </p:txBody>
      </p:sp>
      <p:sp>
        <p:nvSpPr>
          <p:cNvPr id="23" name="Shape 20"/>
          <p:cNvSpPr/>
          <p:nvPr/>
        </p:nvSpPr>
        <p:spPr>
          <a:xfrm>
            <a:off x="777240" y="5321808"/>
            <a:ext cx="10637215" cy="0"/>
          </a:xfrm>
          <a:prstGeom prst="line">
            <a:avLst/>
          </a:prstGeom>
          <a:noFill/>
          <a:ln w="9525">
            <a:solidFill>
              <a:srgbClr val="E2E5EB"/>
            </a:solidFill>
            <a:prstDash val="solid"/>
          </a:ln>
        </p:spPr>
        <p:txBody>
          <a:bodyPr/>
          <a:lstStyle/>
          <a:p>
            <a:endParaRPr lang="en-AU"/>
          </a:p>
        </p:txBody>
      </p:sp>
      <p:sp>
        <p:nvSpPr>
          <p:cNvPr id="24" name="Text 21"/>
          <p:cNvSpPr/>
          <p:nvPr/>
        </p:nvSpPr>
        <p:spPr>
          <a:xfrm>
            <a:off x="777240" y="5394960"/>
            <a:ext cx="2148840" cy="676656"/>
          </a:xfrm>
          <a:prstGeom prst="rect">
            <a:avLst/>
          </a:prstGeom>
          <a:noFill/>
          <a:ln/>
        </p:spPr>
        <p:txBody>
          <a:bodyPr wrap="square" lIns="0" tIns="0" rIns="0" bIns="0" rtlCol="0" anchor="ctr"/>
          <a:lstStyle/>
          <a:p>
            <a:pPr marL="0" indent="0">
              <a:buNone/>
            </a:pPr>
            <a:r>
              <a:rPr lang="en-US" sz="1600" b="1" dirty="0">
                <a:solidFill>
                  <a:srgbClr val="161B2C"/>
                </a:solidFill>
                <a:latin typeface="Georgia" pitchFamily="34" charset="0"/>
                <a:ea typeface="Georgia" pitchFamily="34" charset="-122"/>
                <a:cs typeface="Georgia" pitchFamily="34" charset="-120"/>
              </a:rPr>
              <a:t>Alcohol</a:t>
            </a:r>
            <a:endParaRPr lang="en-US" sz="1600" dirty="0"/>
          </a:p>
        </p:txBody>
      </p:sp>
      <p:sp>
        <p:nvSpPr>
          <p:cNvPr id="25" name="Text 22"/>
          <p:cNvSpPr/>
          <p:nvPr/>
        </p:nvSpPr>
        <p:spPr>
          <a:xfrm>
            <a:off x="3172968" y="5413248"/>
            <a:ext cx="8241487" cy="640080"/>
          </a:xfrm>
          <a:prstGeom prst="rect">
            <a:avLst/>
          </a:prstGeom>
          <a:noFill/>
          <a:ln/>
        </p:spPr>
        <p:txBody>
          <a:bodyPr wrap="square" lIns="0" tIns="0" rIns="0" bIns="0" rtlCol="0" anchor="ctr"/>
          <a:lstStyle/>
          <a:p>
            <a:pPr marL="0" indent="0">
              <a:lnSpc>
                <a:spcPts val="1650"/>
              </a:lnSpc>
              <a:buNone/>
            </a:pPr>
            <a:r>
              <a:rPr lang="en-US" sz="1350" dirty="0">
                <a:solidFill>
                  <a:srgbClr val="22262F"/>
                </a:solidFill>
                <a:latin typeface="Georgia" pitchFamily="34" charset="0"/>
                <a:ea typeface="Georgia" pitchFamily="34" charset="-122"/>
                <a:cs typeface="Georgia" pitchFamily="34" charset="-120"/>
              </a:rPr>
              <a:t>The limit is 0.05 for the person in charge, the same as driving. Operators can also be randomly drug tested.</a:t>
            </a:r>
            <a:endParaRPr lang="en-US" sz="1350" dirty="0"/>
          </a:p>
        </p:txBody>
      </p:sp>
      <p:sp>
        <p:nvSpPr>
          <p:cNvPr id="26" name="Shape 23"/>
          <p:cNvSpPr/>
          <p:nvPr/>
        </p:nvSpPr>
        <p:spPr>
          <a:xfrm>
            <a:off x="777240" y="6071616"/>
            <a:ext cx="10637215" cy="0"/>
          </a:xfrm>
          <a:prstGeom prst="line">
            <a:avLst/>
          </a:prstGeom>
          <a:noFill/>
          <a:ln w="9525">
            <a:solidFill>
              <a:srgbClr val="E2E5EB"/>
            </a:solidFill>
            <a:prstDash val="solid"/>
          </a:ln>
        </p:spPr>
        <p:txBody>
          <a:bodyPr/>
          <a:lstStyle/>
          <a:p>
            <a:endParaRPr lang="en-AU"/>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161B2C"/>
        </a:solidFill>
        <a:effectLst/>
      </p:bgPr>
    </p:bg>
    <p:spTree>
      <p:nvGrpSpPr>
        <p:cNvPr id="1" name=""/>
        <p:cNvGrpSpPr/>
        <p:nvPr/>
      </p:nvGrpSpPr>
      <p:grpSpPr>
        <a:xfrm>
          <a:off x="0" y="0"/>
          <a:ext cx="0" cy="0"/>
          <a:chOff x="0" y="0"/>
          <a:chExt cx="0" cy="0"/>
        </a:xfrm>
      </p:grpSpPr>
      <p:pic>
        <p:nvPicPr>
          <p:cNvPr id="2" name="Image 0" descr="assets/crest_white.png"/>
          <p:cNvPicPr>
            <a:picLocks noChangeAspect="1"/>
          </p:cNvPicPr>
          <p:nvPr/>
        </p:nvPicPr>
        <p:blipFill>
          <a:blip r:embed="rId3"/>
          <a:stretch>
            <a:fillRect/>
          </a:stretch>
        </p:blipFill>
        <p:spPr>
          <a:xfrm>
            <a:off x="960120" y="1481328"/>
            <a:ext cx="1060704" cy="1216152"/>
          </a:xfrm>
          <a:prstGeom prst="rect">
            <a:avLst/>
          </a:prstGeom>
        </p:spPr>
      </p:pic>
      <p:sp>
        <p:nvSpPr>
          <p:cNvPr id="3" name="Text 0"/>
          <p:cNvSpPr/>
          <p:nvPr/>
        </p:nvSpPr>
        <p:spPr>
          <a:xfrm>
            <a:off x="960120" y="2926080"/>
            <a:ext cx="7498080" cy="256032"/>
          </a:xfrm>
          <a:prstGeom prst="rect">
            <a:avLst/>
          </a:prstGeom>
          <a:noFill/>
          <a:ln/>
        </p:spPr>
        <p:txBody>
          <a:bodyPr wrap="square" lIns="0" tIns="0" rIns="0" bIns="0" rtlCol="0" anchor="ctr"/>
          <a:lstStyle/>
          <a:p>
            <a:pPr marL="0" indent="0">
              <a:buNone/>
            </a:pPr>
            <a:r>
              <a:rPr lang="en-US" sz="1200" b="1" kern="0" spc="340" dirty="0">
                <a:solidFill>
                  <a:srgbClr val="AB9166"/>
                </a:solidFill>
                <a:latin typeface="Georgia" pitchFamily="34" charset="0"/>
                <a:ea typeface="Georgia" pitchFamily="34" charset="-122"/>
                <a:cs typeface="Georgia" pitchFamily="34" charset="-120"/>
              </a:rPr>
              <a:t>PART FIVE</a:t>
            </a:r>
            <a:endParaRPr lang="en-US" sz="1200" dirty="0"/>
          </a:p>
        </p:txBody>
      </p:sp>
      <p:sp>
        <p:nvSpPr>
          <p:cNvPr id="4" name="Text 1"/>
          <p:cNvSpPr/>
          <p:nvPr/>
        </p:nvSpPr>
        <p:spPr>
          <a:xfrm>
            <a:off x="960120" y="3218688"/>
            <a:ext cx="8686800" cy="841248"/>
          </a:xfrm>
          <a:prstGeom prst="rect">
            <a:avLst/>
          </a:prstGeom>
          <a:noFill/>
          <a:ln/>
        </p:spPr>
        <p:txBody>
          <a:bodyPr wrap="square" lIns="0" tIns="0" rIns="0" bIns="0" rtlCol="0" anchor="ctr"/>
          <a:lstStyle/>
          <a:p>
            <a:pPr marL="0" indent="0">
              <a:buNone/>
            </a:pPr>
            <a:r>
              <a:rPr lang="en-US" sz="4000" b="1" dirty="0">
                <a:solidFill>
                  <a:srgbClr val="FFFFFF"/>
                </a:solidFill>
                <a:latin typeface="Georgia" pitchFamily="34" charset="0"/>
                <a:ea typeface="Georgia" pitchFamily="34" charset="-122"/>
                <a:cs typeface="Georgia" pitchFamily="34" charset="-120"/>
              </a:rPr>
              <a:t>When it goes wrong</a:t>
            </a:r>
            <a:endParaRPr lang="en-US" sz="4000" dirty="0"/>
          </a:p>
        </p:txBody>
      </p:sp>
      <p:sp>
        <p:nvSpPr>
          <p:cNvPr id="5" name="Text 2"/>
          <p:cNvSpPr/>
          <p:nvPr/>
        </p:nvSpPr>
        <p:spPr>
          <a:xfrm>
            <a:off x="960120" y="4133088"/>
            <a:ext cx="7863840" cy="502920"/>
          </a:xfrm>
          <a:prstGeom prst="rect">
            <a:avLst/>
          </a:prstGeom>
          <a:noFill/>
          <a:ln/>
        </p:spPr>
        <p:txBody>
          <a:bodyPr wrap="square" lIns="0" tIns="0" rIns="0" bIns="0" rtlCol="0" anchor="ctr"/>
          <a:lstStyle/>
          <a:p>
            <a:pPr marL="0" indent="0">
              <a:lnSpc>
                <a:spcPts val="2200"/>
              </a:lnSpc>
              <a:buNone/>
            </a:pPr>
            <a:r>
              <a:rPr lang="en-US" sz="1650" i="1" dirty="0">
                <a:solidFill>
                  <a:srgbClr val="BFC4D1"/>
                </a:solidFill>
                <a:latin typeface="Georgia" pitchFamily="34" charset="0"/>
                <a:ea typeface="Georgia" pitchFamily="34" charset="-122"/>
                <a:cs typeface="Georgia" pitchFamily="34" charset="-120"/>
              </a:rPr>
              <a:t>Rescue resources, radio choices, evacuation and reporting</a:t>
            </a:r>
            <a:endParaRPr lang="en-US" sz="1650" dirty="0"/>
          </a:p>
        </p:txBody>
      </p:sp>
      <p:sp>
        <p:nvSpPr>
          <p:cNvPr id="6" name="Text 3"/>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78809A"/>
                </a:solidFill>
                <a:latin typeface="Georgia" pitchFamily="34" charset="0"/>
                <a:ea typeface="Georgia" pitchFamily="34" charset="-122"/>
                <a:cs typeface="Georgia" pitchFamily="34" charset="-120"/>
              </a:rPr>
              <a:t>Royal Prince Edward Yacht Club</a:t>
            </a:r>
            <a:endParaRPr lang="en-US" sz="1000" dirty="0"/>
          </a:p>
        </p:txBody>
      </p:sp>
      <p:sp>
        <p:nvSpPr>
          <p:cNvPr id="7" name="Text 4"/>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78809A"/>
                </a:solidFill>
                <a:latin typeface="Georgia" pitchFamily="34" charset="0"/>
                <a:ea typeface="Georgia" pitchFamily="34" charset="-122"/>
                <a:cs typeface="Georgia" pitchFamily="34" charset="-120"/>
              </a:rPr>
              <a:t>Skippers' Briefing 2026 to 2027</a:t>
            </a:r>
            <a:endParaRPr lang="en-US" sz="1000" dirty="0"/>
          </a:p>
        </p:txBody>
      </p:sp>
      <p:sp>
        <p:nvSpPr>
          <p:cNvPr id="8" name="Text 5"/>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78809A"/>
                </a:solidFill>
                <a:latin typeface="Georgia" pitchFamily="34" charset="0"/>
                <a:ea typeface="Georgia" pitchFamily="34" charset="-122"/>
                <a:cs typeface="Georgia" pitchFamily="34" charset="-120"/>
              </a:rPr>
              <a:t>35</a:t>
            </a:r>
            <a:endParaRPr lang="en-US" sz="1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EMERGENCIES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Rescue and assistance resources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36</a:t>
            </a:r>
            <a:endParaRPr lang="en-US" sz="1000" dirty="0"/>
          </a:p>
        </p:txBody>
      </p:sp>
      <p:sp>
        <p:nvSpPr>
          <p:cNvPr id="8" name="Text 5"/>
          <p:cNvSpPr/>
          <p:nvPr/>
        </p:nvSpPr>
        <p:spPr>
          <a:xfrm>
            <a:off x="777240" y="1353312"/>
            <a:ext cx="10637215" cy="310896"/>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Which resource is right depends entirely on the severity of the incident.</a:t>
            </a:r>
            <a:endParaRPr lang="en-US" sz="1500" dirty="0"/>
          </a:p>
        </p:txBody>
      </p:sp>
      <p:sp>
        <p:nvSpPr>
          <p:cNvPr id="9" name="Shape 6"/>
          <p:cNvSpPr/>
          <p:nvPr/>
        </p:nvSpPr>
        <p:spPr>
          <a:xfrm>
            <a:off x="777240" y="1773936"/>
            <a:ext cx="10637215" cy="0"/>
          </a:xfrm>
          <a:prstGeom prst="line">
            <a:avLst/>
          </a:prstGeom>
          <a:noFill/>
          <a:ln w="12700">
            <a:solidFill>
              <a:srgbClr val="161B2C"/>
            </a:solidFill>
            <a:prstDash val="solid"/>
          </a:ln>
        </p:spPr>
        <p:txBody>
          <a:bodyPr/>
          <a:lstStyle/>
          <a:p>
            <a:endParaRPr lang="en-AU"/>
          </a:p>
        </p:txBody>
      </p:sp>
      <p:sp>
        <p:nvSpPr>
          <p:cNvPr id="10" name="Text 7"/>
          <p:cNvSpPr/>
          <p:nvPr/>
        </p:nvSpPr>
        <p:spPr>
          <a:xfrm>
            <a:off x="777240" y="1920240"/>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NSW Water Police</a:t>
            </a:r>
            <a:endParaRPr lang="en-US" sz="1550" dirty="0"/>
          </a:p>
        </p:txBody>
      </p:sp>
      <p:sp>
        <p:nvSpPr>
          <p:cNvPr id="11" name="Text 8"/>
          <p:cNvSpPr/>
          <p:nvPr/>
        </p:nvSpPr>
        <p:spPr>
          <a:xfrm>
            <a:off x="777240" y="2286000"/>
            <a:ext cx="3289706" cy="15087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Marine Area Command, based at Balmain. They take charge, they coordinate, and they produce the best available solution. Usually have a duty boat, though it may be committed elsewhere on the harbour.</a:t>
            </a:r>
            <a:endParaRPr lang="en-US" sz="1350" dirty="0"/>
          </a:p>
        </p:txBody>
      </p:sp>
      <p:sp>
        <p:nvSpPr>
          <p:cNvPr id="12" name="Text 9"/>
          <p:cNvSpPr/>
          <p:nvPr/>
        </p:nvSpPr>
        <p:spPr>
          <a:xfrm>
            <a:off x="4450994" y="1920240"/>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Marine Rescue NSW</a:t>
            </a:r>
            <a:endParaRPr lang="en-US" sz="1550" dirty="0"/>
          </a:p>
        </p:txBody>
      </p:sp>
      <p:sp>
        <p:nvSpPr>
          <p:cNvPr id="13" name="Text 10"/>
          <p:cNvSpPr/>
          <p:nvPr/>
        </p:nvSpPr>
        <p:spPr>
          <a:xfrm>
            <a:off x="4450994" y="2286000"/>
            <a:ext cx="3289706" cy="15087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Volunteer service. Their vessels carry defibrillators and oxygen and have a flat working surface, which your boat does not. On a Saturday there may be three or four on the harbour. At other times it is uncertain.</a:t>
            </a:r>
            <a:endParaRPr lang="en-US" sz="1350" dirty="0"/>
          </a:p>
        </p:txBody>
      </p:sp>
      <p:sp>
        <p:nvSpPr>
          <p:cNvPr id="14" name="Text 11"/>
          <p:cNvSpPr/>
          <p:nvPr/>
        </p:nvSpPr>
        <p:spPr>
          <a:xfrm>
            <a:off x="8124749" y="1920240"/>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Transport for NSW Maritime</a:t>
            </a:r>
            <a:endParaRPr lang="en-US" sz="1550" dirty="0"/>
          </a:p>
        </p:txBody>
      </p:sp>
      <p:sp>
        <p:nvSpPr>
          <p:cNvPr id="15" name="Text 12"/>
          <p:cNvSpPr/>
          <p:nvPr/>
        </p:nvSpPr>
        <p:spPr>
          <a:xfrm>
            <a:off x="8124749" y="2286000"/>
            <a:ext cx="3289706" cy="15087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Patrol vessels on the harbour, monitored on VHF 13. The Port Authority of NSW also operates patrol and response vessels, and runs the Sydney VTS traffic service.</a:t>
            </a:r>
            <a:endParaRPr lang="en-US" sz="1350" dirty="0"/>
          </a:p>
        </p:txBody>
      </p:sp>
      <p:sp>
        <p:nvSpPr>
          <p:cNvPr id="16" name="Shape 13"/>
          <p:cNvSpPr/>
          <p:nvPr/>
        </p:nvSpPr>
        <p:spPr>
          <a:xfrm>
            <a:off x="777240" y="3950208"/>
            <a:ext cx="10637215" cy="0"/>
          </a:xfrm>
          <a:prstGeom prst="line">
            <a:avLst/>
          </a:prstGeom>
          <a:noFill/>
          <a:ln w="9525">
            <a:solidFill>
              <a:srgbClr val="E2E5EB"/>
            </a:solidFill>
            <a:prstDash val="solid"/>
          </a:ln>
        </p:spPr>
        <p:txBody>
          <a:bodyPr/>
          <a:lstStyle/>
          <a:p>
            <a:endParaRPr lang="en-AU"/>
          </a:p>
        </p:txBody>
      </p:sp>
      <p:sp>
        <p:nvSpPr>
          <p:cNvPr id="17" name="Text 14"/>
          <p:cNvSpPr/>
          <p:nvPr/>
        </p:nvSpPr>
        <p:spPr>
          <a:xfrm>
            <a:off x="777240" y="4114800"/>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Rescue helicopter</a:t>
            </a:r>
            <a:endParaRPr lang="en-US" sz="1550" dirty="0"/>
          </a:p>
        </p:txBody>
      </p:sp>
      <p:sp>
        <p:nvSpPr>
          <p:cNvPr id="18" name="Text 15"/>
          <p:cNvSpPr/>
          <p:nvPr/>
        </p:nvSpPr>
        <p:spPr>
          <a:xfrm>
            <a:off x="777240" y="4480560"/>
            <a:ext cx="5126584" cy="10515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Tasked by Police or Marine Rescue when the situation warrants it.</a:t>
            </a:r>
            <a:endParaRPr lang="en-US" sz="1350" dirty="0"/>
          </a:p>
        </p:txBody>
      </p:sp>
      <p:sp>
        <p:nvSpPr>
          <p:cNvPr id="19" name="Text 16"/>
          <p:cNvSpPr/>
          <p:nvPr/>
        </p:nvSpPr>
        <p:spPr>
          <a:xfrm>
            <a:off x="6287872" y="4114800"/>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Other nearby boats</a:t>
            </a:r>
            <a:endParaRPr lang="en-US" sz="1550" dirty="0"/>
          </a:p>
        </p:txBody>
      </p:sp>
      <p:sp>
        <p:nvSpPr>
          <p:cNvPr id="20" name="Text 17"/>
          <p:cNvSpPr/>
          <p:nvPr/>
        </p:nvSpPr>
        <p:spPr>
          <a:xfrm>
            <a:off x="6287872" y="4480560"/>
            <a:ext cx="5126584" cy="10515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In most incidents this is the fastest help available, by a wide margin. The boat racing next to you is closer than anything else on the water.</a:t>
            </a:r>
            <a:endParaRPr lang="en-US" sz="1350" dirty="0"/>
          </a:p>
        </p:txBody>
      </p:sp>
      <p:sp>
        <p:nvSpPr>
          <p:cNvPr id="21" name="Shape 18"/>
          <p:cNvSpPr/>
          <p:nvPr/>
        </p:nvSpPr>
        <p:spPr>
          <a:xfrm>
            <a:off x="777240" y="5669280"/>
            <a:ext cx="10637215" cy="457200"/>
          </a:xfrm>
          <a:prstGeom prst="rect">
            <a:avLst/>
          </a:prstGeom>
          <a:solidFill>
            <a:srgbClr val="161B2C"/>
          </a:solidFill>
          <a:ln/>
        </p:spPr>
        <p:txBody>
          <a:bodyPr/>
          <a:lstStyle/>
          <a:p>
            <a:endParaRPr lang="en-AU"/>
          </a:p>
        </p:txBody>
      </p:sp>
      <p:sp>
        <p:nvSpPr>
          <p:cNvPr id="22" name="Text 19"/>
          <p:cNvSpPr/>
          <p:nvPr/>
        </p:nvSpPr>
        <p:spPr>
          <a:xfrm>
            <a:off x="1124712" y="5669280"/>
            <a:ext cx="9942271" cy="457200"/>
          </a:xfrm>
          <a:prstGeom prst="rect">
            <a:avLst/>
          </a:prstGeom>
          <a:noFill/>
          <a:ln/>
        </p:spPr>
        <p:txBody>
          <a:bodyPr wrap="square" lIns="0" tIns="0" rIns="0" bIns="0" rtlCol="0" anchor="ctr"/>
          <a:lstStyle/>
          <a:p>
            <a:pPr marL="0" indent="0" algn="ctr">
              <a:lnSpc>
                <a:spcPts val="1846"/>
              </a:lnSpc>
              <a:buNone/>
            </a:pPr>
            <a:r>
              <a:rPr lang="en-US" sz="1300" b="1" dirty="0">
                <a:solidFill>
                  <a:srgbClr val="C9B394"/>
                </a:solidFill>
                <a:latin typeface="Georgia" pitchFamily="34" charset="0"/>
                <a:ea typeface="Georgia" pitchFamily="34" charset="-122"/>
                <a:cs typeface="Georgia" pitchFamily="34" charset="-120"/>
              </a:rPr>
              <a:t>The nearest competitor will almost always reach you before anything official does.</a:t>
            </a:r>
            <a:endParaRPr lang="en-US" sz="13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EMERGENCIES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Which channel, which number</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37</a:t>
            </a:r>
            <a:endParaRPr lang="en-US" sz="1000" dirty="0"/>
          </a:p>
        </p:txBody>
      </p:sp>
      <p:graphicFrame>
        <p:nvGraphicFramePr>
          <p:cNvPr id="38" name="Table 0"/>
          <p:cNvGraphicFramePr>
            <a:graphicFrameLocks noGrp="1"/>
          </p:cNvGraphicFramePr>
          <p:nvPr>
            <p:extLst>
              <p:ext uri="{D42A27DB-BD31-4B8C-83A1-F6EECF244321}">
                <p14:modId xmlns:p14="http://schemas.microsoft.com/office/powerpoint/2010/main" val="1579011935"/>
              </p:ext>
            </p:extLst>
          </p:nvPr>
        </p:nvGraphicFramePr>
        <p:xfrm>
          <a:off x="777240" y="1554480"/>
          <a:ext cx="10637215" cy="914400"/>
        </p:xfrm>
        <a:graphic>
          <a:graphicData uri="http://schemas.openxmlformats.org/drawingml/2006/table">
            <a:tbl>
              <a:tblPr/>
              <a:tblGrid>
                <a:gridCol w="1554480">
                  <a:extLst>
                    <a:ext uri="{9D8B030D-6E8A-4147-A177-3AD203B41FA5}">
                      <a16:colId xmlns:a16="http://schemas.microsoft.com/office/drawing/2014/main" val="20000"/>
                    </a:ext>
                  </a:extLst>
                </a:gridCol>
                <a:gridCol w="2103120">
                  <a:extLst>
                    <a:ext uri="{9D8B030D-6E8A-4147-A177-3AD203B41FA5}">
                      <a16:colId xmlns:a16="http://schemas.microsoft.com/office/drawing/2014/main" val="20001"/>
                    </a:ext>
                  </a:extLst>
                </a:gridCol>
                <a:gridCol w="2651760">
                  <a:extLst>
                    <a:ext uri="{9D8B030D-6E8A-4147-A177-3AD203B41FA5}">
                      <a16:colId xmlns:a16="http://schemas.microsoft.com/office/drawing/2014/main" val="20002"/>
                    </a:ext>
                  </a:extLst>
                </a:gridCol>
                <a:gridCol w="4325112">
                  <a:extLst>
                    <a:ext uri="{9D8B030D-6E8A-4147-A177-3AD203B41FA5}">
                      <a16:colId xmlns:a16="http://schemas.microsoft.com/office/drawing/2014/main" val="20003"/>
                    </a:ext>
                  </a:extLst>
                </a:gridCol>
              </a:tblGrid>
              <a:tr h="731520">
                <a:tc>
                  <a:txBody>
                    <a:bodyPr/>
                    <a:lstStyle/>
                    <a:p>
                      <a:pPr marL="0" indent="0">
                        <a:buNone/>
                      </a:pPr>
                      <a:r>
                        <a:rPr lang="en-US" sz="1150" b="1" kern="0" spc="120" dirty="0">
                          <a:solidFill>
                            <a:srgbClr val="C9B394"/>
                          </a:solidFill>
                          <a:latin typeface="Georgia" pitchFamily="34" charset="0"/>
                          <a:ea typeface="Georgia" pitchFamily="34" charset="-122"/>
                          <a:cs typeface="Georgia" pitchFamily="34" charset="-120"/>
                        </a:rPr>
                        <a:t>Call</a:t>
                      </a:r>
                      <a:endParaRPr lang="en-US" sz="11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150" b="1" kern="0" spc="120" dirty="0">
                          <a:solidFill>
                            <a:srgbClr val="C9B394"/>
                          </a:solidFill>
                          <a:latin typeface="Georgia" pitchFamily="34" charset="0"/>
                          <a:ea typeface="Georgia" pitchFamily="34" charset="-122"/>
                          <a:cs typeface="Georgia" pitchFamily="34" charset="-120"/>
                        </a:rPr>
                        <a:t>Who answers</a:t>
                      </a:r>
                      <a:endParaRPr lang="en-US" sz="11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150" b="1" kern="0" spc="120" dirty="0">
                          <a:solidFill>
                            <a:srgbClr val="C9B394"/>
                          </a:solidFill>
                          <a:latin typeface="Georgia" pitchFamily="34" charset="0"/>
                          <a:ea typeface="Georgia" pitchFamily="34" charset="-122"/>
                          <a:cs typeface="Georgia" pitchFamily="34" charset="-120"/>
                        </a:rPr>
                        <a:t>When to use it</a:t>
                      </a:r>
                      <a:endParaRPr lang="en-US" sz="11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150" b="1" kern="0" spc="120" dirty="0">
                          <a:solidFill>
                            <a:srgbClr val="C9B394"/>
                          </a:solidFill>
                          <a:latin typeface="Georgia" pitchFamily="34" charset="0"/>
                          <a:ea typeface="Georgia" pitchFamily="34" charset="-122"/>
                          <a:cs typeface="Georgia" pitchFamily="34" charset="-120"/>
                        </a:rPr>
                        <a:t>What to expect</a:t>
                      </a:r>
                      <a:endParaRPr lang="en-US" sz="11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731520">
                <a:tc>
                  <a:txBody>
                    <a:bodyPr/>
                    <a:lstStyle/>
                    <a:p>
                      <a:pPr marL="0" indent="0">
                        <a:buNone/>
                      </a:pPr>
                      <a:r>
                        <a:rPr lang="en-US" sz="1250" b="1" dirty="0">
                          <a:solidFill>
                            <a:srgbClr val="161B2C"/>
                          </a:solidFill>
                          <a:latin typeface="Georgia" pitchFamily="34" charset="0"/>
                          <a:ea typeface="Georgia" pitchFamily="34" charset="-122"/>
                          <a:cs typeface="Georgia" pitchFamily="34" charset="-120"/>
                        </a:rPr>
                        <a:t>VHF 16</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Distress, safety and calling</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Mayday and urgency traffic</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Monitored, but propagation in the harbour in the evening is unreliable, and the Water Police can be hard to raise on it.</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731520">
                <a:tc>
                  <a:txBody>
                    <a:bodyPr/>
                    <a:lstStyle/>
                    <a:p>
                      <a:pPr marL="0" indent="0">
                        <a:buNone/>
                      </a:pPr>
                      <a:r>
                        <a:rPr lang="en-US" sz="1250" b="1" dirty="0">
                          <a:solidFill>
                            <a:srgbClr val="161B2C"/>
                          </a:solidFill>
                          <a:latin typeface="Georgia" pitchFamily="34" charset="0"/>
                          <a:ea typeface="Georgia" pitchFamily="34" charset="-122"/>
                          <a:cs typeface="Georgia" pitchFamily="34" charset="-120"/>
                        </a:rPr>
                        <a:t>VHF 13</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Sydney VTS, port control</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The fastest and most reliable contact on the harbour</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Professional operators listening full time, with radar and AIS across the harbour. All vessels in Sydney Harbour must keep a listening watch on 13.</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731520">
                <a:tc>
                  <a:txBody>
                    <a:bodyPr/>
                    <a:lstStyle/>
                    <a:p>
                      <a:pPr marL="0" indent="0">
                        <a:buNone/>
                      </a:pPr>
                      <a:r>
                        <a:rPr lang="en-US" sz="1250" b="1" dirty="0">
                          <a:solidFill>
                            <a:srgbClr val="161B2C"/>
                          </a:solidFill>
                          <a:latin typeface="Georgia" pitchFamily="34" charset="0"/>
                          <a:ea typeface="Georgia" pitchFamily="34" charset="-122"/>
                          <a:cs typeface="Georgia" pitchFamily="34" charset="-120"/>
                        </a:rPr>
                        <a:t>000</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Emergency services</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A casualty you can land at a shore point</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Tell the operator the shore point where you will land, not where you are now.</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731520">
                <a:tc>
                  <a:txBody>
                    <a:bodyPr/>
                    <a:lstStyle/>
                    <a:p>
                      <a:pPr marL="0" indent="0">
                        <a:buNone/>
                      </a:pPr>
                      <a:r>
                        <a:rPr lang="en-US" sz="1250" b="1" dirty="0">
                          <a:solidFill>
                            <a:srgbClr val="161B2C"/>
                          </a:solidFill>
                          <a:latin typeface="Georgia" pitchFamily="34" charset="0"/>
                          <a:ea typeface="Georgia" pitchFamily="34" charset="-122"/>
                          <a:cs typeface="Georgia" pitchFamily="34" charset="-120"/>
                        </a:rPr>
                        <a:t>(02) 9320 7499</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Sydney Water Police, direct</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A serious incident where the boat cannot proceed</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250" dirty="0">
                          <a:solidFill>
                            <a:srgbClr val="22262F"/>
                          </a:solidFill>
                          <a:latin typeface="Georgia" pitchFamily="34" charset="0"/>
                          <a:ea typeface="Georgia" pitchFamily="34" charset="-122"/>
                          <a:cs typeface="Georgia" pitchFamily="34" charset="-120"/>
                        </a:rPr>
                        <a:t>Either an experienced duty sergeant, or a junior constable with the procedure laminated in front of him. Either way, the right response.</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9" name="Shape 5"/>
          <p:cNvSpPr/>
          <p:nvPr/>
        </p:nvSpPr>
        <p:spPr>
          <a:xfrm>
            <a:off x="777240" y="5138928"/>
            <a:ext cx="10637215" cy="987552"/>
          </a:xfrm>
          <a:prstGeom prst="rect">
            <a:avLst/>
          </a:prstGeom>
          <a:solidFill>
            <a:srgbClr val="161B2C"/>
          </a:solidFill>
          <a:ln/>
        </p:spPr>
        <p:txBody>
          <a:bodyPr/>
          <a:lstStyle/>
          <a:p>
            <a:endParaRPr lang="en-AU"/>
          </a:p>
        </p:txBody>
      </p:sp>
      <p:sp>
        <p:nvSpPr>
          <p:cNvPr id="10" name="Text 6"/>
          <p:cNvSpPr/>
          <p:nvPr/>
        </p:nvSpPr>
        <p:spPr>
          <a:xfrm>
            <a:off x="1124712" y="5138928"/>
            <a:ext cx="9942271" cy="987552"/>
          </a:xfrm>
          <a:prstGeom prst="rect">
            <a:avLst/>
          </a:prstGeom>
          <a:noFill/>
          <a:ln/>
        </p:spPr>
        <p:txBody>
          <a:bodyPr wrap="square" lIns="0" tIns="0" rIns="0" bIns="0" rtlCol="0" anchor="ctr"/>
          <a:lstStyle/>
          <a:p>
            <a:pPr marL="0" indent="0" algn="l">
              <a:lnSpc>
                <a:spcPts val="1846"/>
              </a:lnSpc>
              <a:buNone/>
            </a:pPr>
            <a:r>
              <a:rPr lang="en-US" sz="1300" dirty="0">
                <a:solidFill>
                  <a:srgbClr val="E6E8ED"/>
                </a:solidFill>
                <a:latin typeface="Georgia" pitchFamily="34" charset="0"/>
                <a:ea typeface="Georgia" pitchFamily="34" charset="-122"/>
                <a:cs typeface="Georgia" pitchFamily="34" charset="-120"/>
              </a:rPr>
              <a:t>Marine Rescue radios around the state are remoted to the base at Terrey Hills, so do not assume anyone is looking out a window at you. Do not overuse VTS: they are a professional traffic service, not a club channel. Save the Water Police number in your phone tonight.</a:t>
            </a:r>
            <a:endParaRPr lang="en-US" sz="13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EMERGENCIES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Casualty evacuation</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38</a:t>
            </a:r>
            <a:endParaRPr lang="en-US" sz="1000" dirty="0"/>
          </a:p>
        </p:txBody>
      </p:sp>
      <p:sp>
        <p:nvSpPr>
          <p:cNvPr id="8" name="Shape 5"/>
          <p:cNvSpPr/>
          <p:nvPr/>
        </p:nvSpPr>
        <p:spPr>
          <a:xfrm>
            <a:off x="777240" y="1481328"/>
            <a:ext cx="3289706" cy="1517904"/>
          </a:xfrm>
          <a:prstGeom prst="rect">
            <a:avLst/>
          </a:prstGeom>
          <a:solidFill>
            <a:srgbClr val="8C2327"/>
          </a:solidFill>
          <a:ln/>
        </p:spPr>
        <p:txBody>
          <a:bodyPr/>
          <a:lstStyle/>
          <a:p>
            <a:endParaRPr lang="en-AU"/>
          </a:p>
        </p:txBody>
      </p:sp>
      <p:sp>
        <p:nvSpPr>
          <p:cNvPr id="9" name="Text 6"/>
          <p:cNvSpPr/>
          <p:nvPr/>
        </p:nvSpPr>
        <p:spPr>
          <a:xfrm>
            <a:off x="1033272" y="1645920"/>
            <a:ext cx="2777642" cy="530352"/>
          </a:xfrm>
          <a:prstGeom prst="rect">
            <a:avLst/>
          </a:prstGeom>
          <a:noFill/>
          <a:ln/>
        </p:spPr>
        <p:txBody>
          <a:bodyPr wrap="square" lIns="0" tIns="0" rIns="0" bIns="0" rtlCol="0" anchor="ctr"/>
          <a:lstStyle/>
          <a:p>
            <a:pPr marL="0" indent="0">
              <a:lnSpc>
                <a:spcPts val="1900"/>
              </a:lnSpc>
              <a:buNone/>
            </a:pPr>
            <a:r>
              <a:rPr lang="en-US" sz="1550" b="1" dirty="0">
                <a:solidFill>
                  <a:srgbClr val="FFFFFF"/>
                </a:solidFill>
                <a:latin typeface="Georgia" pitchFamily="34" charset="0"/>
                <a:ea typeface="Georgia" pitchFamily="34" charset="-122"/>
                <a:cs typeface="Georgia" pitchFamily="34" charset="-120"/>
              </a:rPr>
              <a:t>Serious casualty, boat cannot proceed</a:t>
            </a:r>
            <a:endParaRPr lang="en-US" sz="1550" dirty="0"/>
          </a:p>
        </p:txBody>
      </p:sp>
      <p:sp>
        <p:nvSpPr>
          <p:cNvPr id="10" name="Text 7"/>
          <p:cNvSpPr/>
          <p:nvPr/>
        </p:nvSpPr>
        <p:spPr>
          <a:xfrm>
            <a:off x="1033272" y="2212848"/>
            <a:ext cx="2777642" cy="694944"/>
          </a:xfrm>
          <a:prstGeom prst="rect">
            <a:avLst/>
          </a:prstGeom>
          <a:noFill/>
          <a:ln/>
        </p:spPr>
        <p:txBody>
          <a:bodyPr wrap="square" lIns="0" tIns="0" rIns="0" bIns="0" rtlCol="0" anchor="t"/>
          <a:lstStyle/>
          <a:p>
            <a:pPr marL="0" indent="0">
              <a:lnSpc>
                <a:spcPts val="1700"/>
              </a:lnSpc>
              <a:buNone/>
            </a:pPr>
            <a:r>
              <a:rPr lang="en-US" sz="1350" dirty="0">
                <a:solidFill>
                  <a:srgbClr val="E6E8ED"/>
                </a:solidFill>
                <a:latin typeface="Georgia" pitchFamily="34" charset="0"/>
                <a:ea typeface="Georgia" pitchFamily="34" charset="-122"/>
                <a:cs typeface="Georgia" pitchFamily="34" charset="-120"/>
              </a:rPr>
              <a:t>Water Police direct line, or a full Mayday on VHF 16.</a:t>
            </a:r>
            <a:endParaRPr lang="en-US" sz="1350" dirty="0"/>
          </a:p>
        </p:txBody>
      </p:sp>
      <p:sp>
        <p:nvSpPr>
          <p:cNvPr id="11" name="Shape 8"/>
          <p:cNvSpPr/>
          <p:nvPr/>
        </p:nvSpPr>
        <p:spPr>
          <a:xfrm>
            <a:off x="4450994" y="1481328"/>
            <a:ext cx="3289706" cy="1517904"/>
          </a:xfrm>
          <a:prstGeom prst="rect">
            <a:avLst/>
          </a:prstGeom>
          <a:solidFill>
            <a:srgbClr val="161B2C"/>
          </a:solidFill>
          <a:ln/>
        </p:spPr>
        <p:txBody>
          <a:bodyPr/>
          <a:lstStyle/>
          <a:p>
            <a:endParaRPr lang="en-AU"/>
          </a:p>
        </p:txBody>
      </p:sp>
      <p:sp>
        <p:nvSpPr>
          <p:cNvPr id="12" name="Text 9"/>
          <p:cNvSpPr/>
          <p:nvPr/>
        </p:nvSpPr>
        <p:spPr>
          <a:xfrm>
            <a:off x="4707026" y="1645920"/>
            <a:ext cx="2777642" cy="530352"/>
          </a:xfrm>
          <a:prstGeom prst="rect">
            <a:avLst/>
          </a:prstGeom>
          <a:noFill/>
          <a:ln/>
        </p:spPr>
        <p:txBody>
          <a:bodyPr wrap="square" lIns="0" tIns="0" rIns="0" bIns="0" rtlCol="0" anchor="ctr"/>
          <a:lstStyle/>
          <a:p>
            <a:pPr marL="0" indent="0">
              <a:lnSpc>
                <a:spcPts val="1900"/>
              </a:lnSpc>
              <a:buNone/>
            </a:pPr>
            <a:r>
              <a:rPr lang="en-US" sz="1550" b="1" dirty="0">
                <a:solidFill>
                  <a:srgbClr val="FFFFFF"/>
                </a:solidFill>
                <a:latin typeface="Georgia" pitchFamily="34" charset="0"/>
                <a:ea typeface="Georgia" pitchFamily="34" charset="-122"/>
                <a:cs typeface="Georgia" pitchFamily="34" charset="-120"/>
              </a:rPr>
              <a:t>Serious casualty, boat can proceed</a:t>
            </a:r>
            <a:endParaRPr lang="en-US" sz="1550" dirty="0"/>
          </a:p>
        </p:txBody>
      </p:sp>
      <p:sp>
        <p:nvSpPr>
          <p:cNvPr id="13" name="Text 10"/>
          <p:cNvSpPr/>
          <p:nvPr/>
        </p:nvSpPr>
        <p:spPr>
          <a:xfrm>
            <a:off x="4707026" y="2212848"/>
            <a:ext cx="2777642" cy="694944"/>
          </a:xfrm>
          <a:prstGeom prst="rect">
            <a:avLst/>
          </a:prstGeom>
          <a:noFill/>
          <a:ln/>
        </p:spPr>
        <p:txBody>
          <a:bodyPr wrap="square" lIns="0" tIns="0" rIns="0" bIns="0" rtlCol="0" anchor="t"/>
          <a:lstStyle/>
          <a:p>
            <a:pPr marL="0" indent="0">
              <a:lnSpc>
                <a:spcPts val="1700"/>
              </a:lnSpc>
              <a:buNone/>
            </a:pPr>
            <a:r>
              <a:rPr lang="en-US" sz="1350" dirty="0">
                <a:solidFill>
                  <a:srgbClr val="E6E8ED"/>
                </a:solidFill>
                <a:latin typeface="Georgia" pitchFamily="34" charset="0"/>
                <a:ea typeface="Georgia" pitchFamily="34" charset="-122"/>
                <a:cs typeface="Georgia" pitchFamily="34" charset="-120"/>
              </a:rPr>
              <a:t>Choose the nearest suitable shore point, dial 000, and tell the operator where you will land.</a:t>
            </a:r>
            <a:endParaRPr lang="en-US" sz="1350" dirty="0"/>
          </a:p>
        </p:txBody>
      </p:sp>
      <p:sp>
        <p:nvSpPr>
          <p:cNvPr id="14" name="Shape 11"/>
          <p:cNvSpPr/>
          <p:nvPr/>
        </p:nvSpPr>
        <p:spPr>
          <a:xfrm>
            <a:off x="8124749" y="1481328"/>
            <a:ext cx="3289706" cy="1517904"/>
          </a:xfrm>
          <a:prstGeom prst="rect">
            <a:avLst/>
          </a:prstGeom>
          <a:solidFill>
            <a:srgbClr val="3A4358"/>
          </a:solidFill>
          <a:ln/>
        </p:spPr>
        <p:txBody>
          <a:bodyPr/>
          <a:lstStyle/>
          <a:p>
            <a:endParaRPr lang="en-AU"/>
          </a:p>
        </p:txBody>
      </p:sp>
      <p:sp>
        <p:nvSpPr>
          <p:cNvPr id="15" name="Text 12"/>
          <p:cNvSpPr/>
          <p:nvPr/>
        </p:nvSpPr>
        <p:spPr>
          <a:xfrm>
            <a:off x="8380781" y="1645920"/>
            <a:ext cx="2777642" cy="530352"/>
          </a:xfrm>
          <a:prstGeom prst="rect">
            <a:avLst/>
          </a:prstGeom>
          <a:noFill/>
          <a:ln/>
        </p:spPr>
        <p:txBody>
          <a:bodyPr wrap="square" lIns="0" tIns="0" rIns="0" bIns="0" rtlCol="0" anchor="ctr"/>
          <a:lstStyle/>
          <a:p>
            <a:pPr marL="0" indent="0">
              <a:lnSpc>
                <a:spcPts val="1900"/>
              </a:lnSpc>
              <a:buNone/>
            </a:pPr>
            <a:r>
              <a:rPr lang="en-US" sz="1550" b="1" dirty="0">
                <a:solidFill>
                  <a:srgbClr val="FFFFFF"/>
                </a:solidFill>
                <a:latin typeface="Georgia" pitchFamily="34" charset="0"/>
                <a:ea typeface="Georgia" pitchFamily="34" charset="-122"/>
                <a:cs typeface="Georgia" pitchFamily="34" charset="-120"/>
              </a:rPr>
              <a:t>Boat disabled, nobody hurt</a:t>
            </a:r>
            <a:endParaRPr lang="en-US" sz="1550" dirty="0"/>
          </a:p>
        </p:txBody>
      </p:sp>
      <p:sp>
        <p:nvSpPr>
          <p:cNvPr id="16" name="Text 13"/>
          <p:cNvSpPr/>
          <p:nvPr/>
        </p:nvSpPr>
        <p:spPr>
          <a:xfrm>
            <a:off x="8380781" y="2212848"/>
            <a:ext cx="2777642" cy="694944"/>
          </a:xfrm>
          <a:prstGeom prst="rect">
            <a:avLst/>
          </a:prstGeom>
          <a:noFill/>
          <a:ln/>
        </p:spPr>
        <p:txBody>
          <a:bodyPr wrap="square" lIns="0" tIns="0" rIns="0" bIns="0" rtlCol="0" anchor="t"/>
          <a:lstStyle/>
          <a:p>
            <a:pPr marL="0" indent="0">
              <a:lnSpc>
                <a:spcPts val="1700"/>
              </a:lnSpc>
              <a:buNone/>
            </a:pPr>
            <a:r>
              <a:rPr lang="en-US" sz="1350" dirty="0">
                <a:solidFill>
                  <a:srgbClr val="E6E8ED"/>
                </a:solidFill>
                <a:latin typeface="Georgia" pitchFamily="34" charset="0"/>
                <a:ea typeface="Georgia" pitchFamily="34" charset="-122"/>
                <a:cs typeface="Georgia" pitchFamily="34" charset="-120"/>
              </a:rPr>
              <a:t>Ask nearby boats first. Then Marine Rescue on 16, or VTS on 13.</a:t>
            </a:r>
            <a:endParaRPr lang="en-US" sz="1350" dirty="0"/>
          </a:p>
        </p:txBody>
      </p:sp>
      <p:sp>
        <p:nvSpPr>
          <p:cNvPr id="17" name="Text 14"/>
          <p:cNvSpPr/>
          <p:nvPr/>
        </p:nvSpPr>
        <p:spPr>
          <a:xfrm>
            <a:off x="777240" y="3218688"/>
            <a:ext cx="10637215" cy="310896"/>
          </a:xfrm>
          <a:prstGeom prst="rect">
            <a:avLst/>
          </a:prstGeom>
          <a:noFill/>
          <a:ln/>
        </p:spPr>
        <p:txBody>
          <a:bodyPr wrap="square" lIns="0" tIns="0" rIns="0" bIns="0" rtlCol="0" anchor="ctr"/>
          <a:lstStyle/>
          <a:p>
            <a:pPr marL="0" indent="0">
              <a:buNone/>
            </a:pPr>
            <a:r>
              <a:rPr lang="en-US" sz="1250" b="1" kern="0" spc="200" dirty="0">
                <a:solidFill>
                  <a:srgbClr val="AB9166"/>
                </a:solidFill>
                <a:latin typeface="Georgia" pitchFamily="34" charset="0"/>
                <a:ea typeface="Georgia" pitchFamily="34" charset="-122"/>
                <a:cs typeface="Georgia" pitchFamily="34" charset="-120"/>
              </a:rPr>
              <a:t>CHOOSING WHERE TO LAND A CASUALTY</a:t>
            </a:r>
            <a:endParaRPr lang="en-US" sz="1250" dirty="0"/>
          </a:p>
        </p:txBody>
      </p:sp>
      <p:sp>
        <p:nvSpPr>
          <p:cNvPr id="18" name="Shape 15"/>
          <p:cNvSpPr/>
          <p:nvPr/>
        </p:nvSpPr>
        <p:spPr>
          <a:xfrm>
            <a:off x="777240" y="3547872"/>
            <a:ext cx="10637215" cy="0"/>
          </a:xfrm>
          <a:prstGeom prst="line">
            <a:avLst/>
          </a:prstGeom>
          <a:noFill/>
          <a:ln w="12700">
            <a:solidFill>
              <a:srgbClr val="161B2C"/>
            </a:solidFill>
            <a:prstDash val="solid"/>
          </a:ln>
        </p:spPr>
        <p:txBody>
          <a:bodyPr/>
          <a:lstStyle/>
          <a:p>
            <a:endParaRPr lang="en-AU"/>
          </a:p>
        </p:txBody>
      </p:sp>
      <p:sp>
        <p:nvSpPr>
          <p:cNvPr id="19" name="Text 16"/>
          <p:cNvSpPr/>
          <p:nvPr/>
        </p:nvSpPr>
        <p:spPr>
          <a:xfrm>
            <a:off x="777240" y="3712464"/>
            <a:ext cx="10637215" cy="2331720"/>
          </a:xfrm>
          <a:prstGeom prst="rect">
            <a:avLst/>
          </a:prstGeom>
          <a:noFill/>
          <a:ln/>
        </p:spPr>
        <p:txBody>
          <a:bodyPr wrap="square" lIns="0" tIns="0" rIns="0" bIns="0" rtlCol="0" anchor="t"/>
          <a:lstStyle/>
          <a:p>
            <a:pPr marL="215900" indent="-215900">
              <a:lnSpc>
                <a:spcPts val="1809"/>
              </a:lnSpc>
              <a:spcAft>
                <a:spcPts val="900"/>
              </a:spcAft>
              <a:buSzPct val="100000"/>
              <a:buChar char="▪"/>
            </a:pPr>
            <a:r>
              <a:rPr lang="en-US" sz="1350" dirty="0">
                <a:solidFill>
                  <a:srgbClr val="22262F"/>
                </a:solidFill>
                <a:latin typeface="Georgia" pitchFamily="34" charset="0"/>
                <a:ea typeface="Georgia" pitchFamily="34" charset="-122"/>
                <a:cs typeface="Georgia" pitchFamily="34" charset="-120"/>
              </a:rPr>
              <a:t>A floating pontoon, every time. Lifting a casualty up a six foot rise onto a fixed pier is very difficult and very slow.</a:t>
            </a:r>
            <a:endParaRPr lang="en-US" sz="1350" dirty="0"/>
          </a:p>
          <a:p>
            <a:pPr marL="215900" indent="-215900">
              <a:lnSpc>
                <a:spcPts val="1809"/>
              </a:lnSpc>
              <a:spcAft>
                <a:spcPts val="900"/>
              </a:spcAft>
              <a:buSzPct val="100000"/>
              <a:buChar char="▪"/>
            </a:pPr>
            <a:r>
              <a:rPr lang="en-US" sz="1350" dirty="0">
                <a:solidFill>
                  <a:srgbClr val="22262F"/>
                </a:solidFill>
                <a:latin typeface="Georgia" pitchFamily="34" charset="0"/>
                <a:ea typeface="Georgia" pitchFamily="34" charset="-122"/>
                <a:cs typeface="Georgia" pitchFamily="34" charset="-120"/>
              </a:rPr>
              <a:t>Yacht club marinas are the best option. Ferry wharves are second best: they are big and clunky and they will scratch the boat, which is a price worth paying to get someone ashore.</a:t>
            </a:r>
            <a:endParaRPr lang="en-US" sz="1350" dirty="0"/>
          </a:p>
          <a:p>
            <a:pPr marL="215900" indent="-215900">
              <a:lnSpc>
                <a:spcPts val="1809"/>
              </a:lnSpc>
              <a:spcAft>
                <a:spcPts val="900"/>
              </a:spcAft>
              <a:buSzPct val="100000"/>
              <a:buChar char="▪"/>
            </a:pPr>
            <a:r>
              <a:rPr lang="en-US" sz="1350" dirty="0">
                <a:solidFill>
                  <a:srgbClr val="22262F"/>
                </a:solidFill>
                <a:latin typeface="Georgia" pitchFamily="34" charset="0"/>
                <a:ea typeface="Georgia" pitchFamily="34" charset="-122"/>
                <a:cs typeface="Georgia" pitchFamily="34" charset="-120"/>
              </a:rPr>
              <a:t>Closest and quickest usually beats better appointed. Speed is what matters.</a:t>
            </a:r>
            <a:endParaRPr lang="en-US" sz="1350" dirty="0"/>
          </a:p>
          <a:p>
            <a:pPr marL="215900" indent="-215900">
              <a:lnSpc>
                <a:spcPts val="1809"/>
              </a:lnSpc>
              <a:spcAft>
                <a:spcPts val="900"/>
              </a:spcAft>
              <a:buSzPct val="100000"/>
              <a:buChar char="▪"/>
            </a:pPr>
            <a:r>
              <a:rPr lang="en-US" sz="1350" dirty="0">
                <a:solidFill>
                  <a:srgbClr val="22262F"/>
                </a:solidFill>
                <a:latin typeface="Georgia" pitchFamily="34" charset="0"/>
                <a:ea typeface="Georgia" pitchFamily="34" charset="-122"/>
                <a:cs typeface="Georgia" pitchFamily="34" charset="-120"/>
              </a:rPr>
              <a:t>Know your position and be able to say it. Load a locator app such as Emergency Plus or the Marine Rescue NSW app, which sends your GPS position with a request for assistance.</a:t>
            </a:r>
            <a:endParaRPr lang="en-US" sz="1350" dirty="0"/>
          </a:p>
          <a:p>
            <a:pPr marL="215900" indent="-215900">
              <a:lnSpc>
                <a:spcPts val="1809"/>
              </a:lnSpc>
              <a:spcAft>
                <a:spcPts val="900"/>
              </a:spcAft>
              <a:buSzPct val="100000"/>
              <a:buChar char="▪"/>
            </a:pPr>
            <a:r>
              <a:rPr lang="en-US" sz="1350" dirty="0">
                <a:solidFill>
                  <a:srgbClr val="22262F"/>
                </a:solidFill>
                <a:latin typeface="Georgia" pitchFamily="34" charset="0"/>
                <a:ea typeface="Georgia" pitchFamily="34" charset="-122"/>
                <a:cs typeface="Georgia" pitchFamily="34" charset="-120"/>
              </a:rPr>
              <a:t>Conveying your location to a 000 operator is a known weak point. Have a way of doing it before you need one.</a:t>
            </a:r>
            <a:endParaRPr lang="en-US" sz="13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EMERGENCIES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Crew overboard and helping others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39</a:t>
            </a:r>
            <a:endParaRPr lang="en-US" sz="1000" dirty="0"/>
          </a:p>
        </p:txBody>
      </p:sp>
      <p:sp>
        <p:nvSpPr>
          <p:cNvPr id="8" name="Shape 5"/>
          <p:cNvSpPr/>
          <p:nvPr/>
        </p:nvSpPr>
        <p:spPr>
          <a:xfrm>
            <a:off x="777240" y="1481328"/>
            <a:ext cx="10637215" cy="0"/>
          </a:xfrm>
          <a:prstGeom prst="line">
            <a:avLst/>
          </a:prstGeom>
          <a:noFill/>
          <a:ln w="12700">
            <a:solidFill>
              <a:srgbClr val="161B2C"/>
            </a:solidFill>
            <a:prstDash val="solid"/>
          </a:ln>
        </p:spPr>
        <p:txBody>
          <a:bodyPr/>
          <a:lstStyle/>
          <a:p>
            <a:endParaRPr lang="en-AU"/>
          </a:p>
        </p:txBody>
      </p:sp>
      <p:sp>
        <p:nvSpPr>
          <p:cNvPr id="9" name="Text 6"/>
          <p:cNvSpPr/>
          <p:nvPr/>
        </p:nvSpPr>
        <p:spPr>
          <a:xfrm>
            <a:off x="777240" y="1627632"/>
            <a:ext cx="2371268"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Shout and point</a:t>
            </a:r>
            <a:endParaRPr lang="en-US" sz="1550" dirty="0"/>
          </a:p>
        </p:txBody>
      </p:sp>
      <p:sp>
        <p:nvSpPr>
          <p:cNvPr id="10" name="Text 7"/>
          <p:cNvSpPr/>
          <p:nvPr/>
        </p:nvSpPr>
        <p:spPr>
          <a:xfrm>
            <a:off x="777240" y="1993392"/>
            <a:ext cx="2371268" cy="17373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One person does nothing else but keep eyes on the person in the water. That job is not shared with any other job.</a:t>
            </a:r>
            <a:endParaRPr lang="en-US" sz="1350" dirty="0"/>
          </a:p>
        </p:txBody>
      </p:sp>
      <p:sp>
        <p:nvSpPr>
          <p:cNvPr id="11" name="Text 8"/>
          <p:cNvSpPr/>
          <p:nvPr/>
        </p:nvSpPr>
        <p:spPr>
          <a:xfrm>
            <a:off x="3532556" y="1627632"/>
            <a:ext cx="2371268"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Mark the position</a:t>
            </a:r>
            <a:endParaRPr lang="en-US" sz="1550" dirty="0"/>
          </a:p>
        </p:txBody>
      </p:sp>
      <p:sp>
        <p:nvSpPr>
          <p:cNvPr id="12" name="Text 9"/>
          <p:cNvSpPr/>
          <p:nvPr/>
        </p:nvSpPr>
        <p:spPr>
          <a:xfrm>
            <a:off x="3532556" y="1993392"/>
            <a:ext cx="2371268" cy="17373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Hit the MOB button. Do it before you do anything clever with the boat.</a:t>
            </a:r>
            <a:endParaRPr lang="en-US" sz="1350" dirty="0"/>
          </a:p>
        </p:txBody>
      </p:sp>
      <p:sp>
        <p:nvSpPr>
          <p:cNvPr id="13" name="Text 10"/>
          <p:cNvSpPr/>
          <p:nvPr/>
        </p:nvSpPr>
        <p:spPr>
          <a:xfrm>
            <a:off x="6287872" y="1627632"/>
            <a:ext cx="2371268"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Return under control</a:t>
            </a:r>
            <a:endParaRPr lang="en-US" sz="1550" dirty="0"/>
          </a:p>
        </p:txBody>
      </p:sp>
      <p:sp>
        <p:nvSpPr>
          <p:cNvPr id="14" name="Text 11"/>
          <p:cNvSpPr/>
          <p:nvPr/>
        </p:nvSpPr>
        <p:spPr>
          <a:xfrm>
            <a:off x="6287872" y="1993392"/>
            <a:ext cx="2371268" cy="17373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Engine on if that is the safest way to get back. This is not the moment to protect your finish.</a:t>
            </a:r>
            <a:endParaRPr lang="en-US" sz="1350" dirty="0"/>
          </a:p>
        </p:txBody>
      </p:sp>
      <p:sp>
        <p:nvSpPr>
          <p:cNvPr id="15" name="Text 12"/>
          <p:cNvSpPr/>
          <p:nvPr/>
        </p:nvSpPr>
        <p:spPr>
          <a:xfrm>
            <a:off x="9043187" y="1627632"/>
            <a:ext cx="2371268"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Recovery is the hard bit</a:t>
            </a:r>
            <a:endParaRPr lang="en-US" sz="1550" dirty="0"/>
          </a:p>
        </p:txBody>
      </p:sp>
      <p:sp>
        <p:nvSpPr>
          <p:cNvPr id="16" name="Text 13"/>
          <p:cNvSpPr/>
          <p:nvPr/>
        </p:nvSpPr>
        <p:spPr>
          <a:xfrm>
            <a:off x="9043187" y="1993392"/>
            <a:ext cx="2371268" cy="17373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Getting a wet, cold, possibly injured adult back over the topsides is far harder than it looks. Practise the recovery, not just the approach.</a:t>
            </a:r>
            <a:endParaRPr lang="en-US" sz="1350" dirty="0"/>
          </a:p>
        </p:txBody>
      </p:sp>
      <p:sp>
        <p:nvSpPr>
          <p:cNvPr id="17" name="Shape 14"/>
          <p:cNvSpPr/>
          <p:nvPr/>
        </p:nvSpPr>
        <p:spPr>
          <a:xfrm>
            <a:off x="777240" y="3913632"/>
            <a:ext cx="10637215" cy="1005840"/>
          </a:xfrm>
          <a:prstGeom prst="rect">
            <a:avLst/>
          </a:prstGeom>
          <a:solidFill>
            <a:srgbClr val="161B2C"/>
          </a:solidFill>
          <a:ln/>
        </p:spPr>
        <p:txBody>
          <a:bodyPr/>
          <a:lstStyle/>
          <a:p>
            <a:endParaRPr lang="en-AU"/>
          </a:p>
        </p:txBody>
      </p:sp>
      <p:sp>
        <p:nvSpPr>
          <p:cNvPr id="18" name="Text 15"/>
          <p:cNvSpPr/>
          <p:nvPr/>
        </p:nvSpPr>
        <p:spPr>
          <a:xfrm>
            <a:off x="1124712" y="3913632"/>
            <a:ext cx="9942271" cy="1005840"/>
          </a:xfrm>
          <a:prstGeom prst="rect">
            <a:avLst/>
          </a:prstGeom>
          <a:noFill/>
          <a:ln/>
        </p:spPr>
        <p:txBody>
          <a:bodyPr wrap="square" lIns="0" tIns="0" rIns="0" bIns="0" rtlCol="0" anchor="ctr"/>
          <a:lstStyle/>
          <a:p>
            <a:pPr marL="0" indent="0" algn="ctr">
              <a:lnSpc>
                <a:spcPts val="2059"/>
              </a:lnSpc>
              <a:buNone/>
            </a:pPr>
            <a:r>
              <a:rPr lang="en-US" sz="1450" b="1" dirty="0">
                <a:solidFill>
                  <a:srgbClr val="C9B394"/>
                </a:solidFill>
                <a:latin typeface="Georgia" pitchFamily="34" charset="0"/>
                <a:ea typeface="Georgia" pitchFamily="34" charset="-122"/>
                <a:cs typeface="Georgia" pitchFamily="34" charset="-120"/>
              </a:rPr>
              <a:t>If you see another boat's crew in the water, pick them up. If you lose places giving help to a person or a vessel in danger, you will be given redress. If you fail to give help, you can be disqualified.</a:t>
            </a:r>
            <a:endParaRPr lang="en-US" sz="1450" dirty="0"/>
          </a:p>
        </p:txBody>
      </p:sp>
      <p:sp>
        <p:nvSpPr>
          <p:cNvPr id="19" name="Shape 16"/>
          <p:cNvSpPr/>
          <p:nvPr/>
        </p:nvSpPr>
        <p:spPr>
          <a:xfrm>
            <a:off x="777240" y="5084064"/>
            <a:ext cx="10637215" cy="0"/>
          </a:xfrm>
          <a:prstGeom prst="line">
            <a:avLst/>
          </a:prstGeom>
          <a:noFill/>
          <a:ln w="9525">
            <a:solidFill>
              <a:srgbClr val="E2E5EB"/>
            </a:solidFill>
            <a:prstDash val="solid"/>
          </a:ln>
        </p:spPr>
        <p:txBody>
          <a:bodyPr/>
          <a:lstStyle/>
          <a:p>
            <a:endParaRPr lang="en-AU"/>
          </a:p>
        </p:txBody>
      </p:sp>
      <p:sp>
        <p:nvSpPr>
          <p:cNvPr id="20" name="Text 17"/>
          <p:cNvSpPr/>
          <p:nvPr/>
        </p:nvSpPr>
        <p:spPr>
          <a:xfrm>
            <a:off x="777240" y="5248656"/>
            <a:ext cx="10637215" cy="914400"/>
          </a:xfrm>
          <a:prstGeom prst="rect">
            <a:avLst/>
          </a:prstGeom>
          <a:noFill/>
          <a:ln/>
        </p:spPr>
        <p:txBody>
          <a:bodyPr wrap="square" lIns="0" tIns="0" rIns="0" bIns="0" rtlCol="0" anchor="t"/>
          <a:lstStyle/>
          <a:p>
            <a:pPr marL="215900" indent="-215900">
              <a:lnSpc>
                <a:spcPts val="1809"/>
              </a:lnSpc>
              <a:spcAft>
                <a:spcPts val="700"/>
              </a:spcAft>
              <a:buSzPct val="100000"/>
              <a:buChar char="▪"/>
            </a:pPr>
            <a:r>
              <a:rPr lang="en-US" sz="1350" dirty="0">
                <a:solidFill>
                  <a:srgbClr val="22262F"/>
                </a:solidFill>
                <a:latin typeface="Georgia" pitchFamily="34" charset="0"/>
                <a:ea typeface="Georgia" pitchFamily="34" charset="-122"/>
                <a:cs typeface="Georgia" pitchFamily="34" charset="-120"/>
              </a:rPr>
              <a:t>Ask yourself honestly when your crew last practised a crew overboard drill. For most boats the answer is a season or more ago.</a:t>
            </a:r>
            <a:endParaRPr lang="en-US" sz="1350" dirty="0"/>
          </a:p>
          <a:p>
            <a:pPr marL="215900" indent="-215900">
              <a:lnSpc>
                <a:spcPts val="1809"/>
              </a:lnSpc>
              <a:spcAft>
                <a:spcPts val="700"/>
              </a:spcAft>
              <a:buSzPct val="100000"/>
              <a:buChar char="▪"/>
            </a:pPr>
            <a:r>
              <a:rPr lang="en-US" sz="1350" dirty="0">
                <a:solidFill>
                  <a:srgbClr val="22262F"/>
                </a:solidFill>
                <a:latin typeface="Georgia" pitchFamily="34" charset="0"/>
                <a:ea typeface="Georgia" pitchFamily="34" charset="-122"/>
                <a:cs typeface="Georgia" pitchFamily="34" charset="-120"/>
              </a:rPr>
              <a:t>The drill only works if the whole crew knows their part. Assign the jobs ashore, not in the moment.</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WELCOME</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Your Sailing Committee</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4</a:t>
            </a:r>
            <a:endParaRPr lang="en-US" sz="1000" dirty="0"/>
          </a:p>
        </p:txBody>
      </p:sp>
      <p:sp>
        <p:nvSpPr>
          <p:cNvPr id="8" name="Text 5"/>
          <p:cNvSpPr/>
          <p:nvPr/>
        </p:nvSpPr>
        <p:spPr>
          <a:xfrm>
            <a:off x="777240" y="1481328"/>
            <a:ext cx="10637215" cy="566928"/>
          </a:xfrm>
          <a:prstGeom prst="rect">
            <a:avLst/>
          </a:prstGeom>
          <a:noFill/>
          <a:ln/>
        </p:spPr>
        <p:txBody>
          <a:bodyPr wrap="square" lIns="0" tIns="0" rIns="0" bIns="0" rtlCol="0" anchor="ctr"/>
          <a:lstStyle/>
          <a:p>
            <a:pPr marL="0" indent="0">
              <a:lnSpc>
                <a:spcPts val="2100"/>
              </a:lnSpc>
              <a:buNone/>
            </a:pPr>
            <a:r>
              <a:rPr lang="en-US" sz="1600" dirty="0">
                <a:solidFill>
                  <a:srgbClr val="22262F"/>
                </a:solidFill>
                <a:latin typeface="Georgia" pitchFamily="34" charset="0"/>
                <a:ea typeface="Georgia" pitchFamily="34" charset="-122"/>
                <a:cs typeface="Georgia" pitchFamily="34" charset="-120"/>
              </a:rPr>
              <a:t>The Sailing Committee sets the racing programme, oversees race management and handles competitor matters for the season ahead. Please introduce yourself to any of us tonight.</a:t>
            </a:r>
            <a:endParaRPr lang="en-US" sz="1600" dirty="0"/>
          </a:p>
        </p:txBody>
      </p:sp>
      <p:sp>
        <p:nvSpPr>
          <p:cNvPr id="9" name="Shape 6"/>
          <p:cNvSpPr/>
          <p:nvPr/>
        </p:nvSpPr>
        <p:spPr>
          <a:xfrm>
            <a:off x="777240" y="2212848"/>
            <a:ext cx="10637215" cy="0"/>
          </a:xfrm>
          <a:prstGeom prst="line">
            <a:avLst/>
          </a:prstGeom>
          <a:noFill/>
          <a:ln w="12700">
            <a:solidFill>
              <a:srgbClr val="C9CDD6"/>
            </a:solidFill>
            <a:prstDash val="solid"/>
          </a:ln>
        </p:spPr>
        <p:txBody>
          <a:bodyPr/>
          <a:lstStyle/>
          <a:p>
            <a:endParaRPr lang="en-AU"/>
          </a:p>
        </p:txBody>
      </p:sp>
      <p:sp>
        <p:nvSpPr>
          <p:cNvPr id="10" name="Text 7"/>
          <p:cNvSpPr/>
          <p:nvPr/>
        </p:nvSpPr>
        <p:spPr>
          <a:xfrm>
            <a:off x="777240" y="2377440"/>
            <a:ext cx="3301898" cy="347472"/>
          </a:xfrm>
          <a:prstGeom prst="rect">
            <a:avLst/>
          </a:prstGeom>
          <a:noFill/>
          <a:ln/>
        </p:spPr>
        <p:txBody>
          <a:bodyPr wrap="square" lIns="0" tIns="0" rIns="0" bIns="0" rtlCol="0" anchor="t"/>
          <a:lstStyle/>
          <a:p>
            <a:pPr marL="0" indent="0">
              <a:buNone/>
            </a:pPr>
            <a:r>
              <a:rPr lang="en-US" sz="1700" b="1" dirty="0">
                <a:solidFill>
                  <a:srgbClr val="161B2C"/>
                </a:solidFill>
                <a:latin typeface="Georgia" pitchFamily="34" charset="0"/>
                <a:ea typeface="Georgia" pitchFamily="34" charset="-122"/>
                <a:cs typeface="Georgia" pitchFamily="34" charset="-120"/>
              </a:rPr>
              <a:t>Sven Runow</a:t>
            </a:r>
            <a:endParaRPr lang="en-US" sz="1700" dirty="0"/>
          </a:p>
        </p:txBody>
      </p:sp>
      <p:sp>
        <p:nvSpPr>
          <p:cNvPr id="11" name="Text 8"/>
          <p:cNvSpPr/>
          <p:nvPr/>
        </p:nvSpPr>
        <p:spPr>
          <a:xfrm>
            <a:off x="777240" y="2743200"/>
            <a:ext cx="3301898" cy="329184"/>
          </a:xfrm>
          <a:prstGeom prst="rect">
            <a:avLst/>
          </a:prstGeom>
          <a:noFill/>
          <a:ln/>
        </p:spPr>
        <p:txBody>
          <a:bodyPr wrap="square" lIns="0" tIns="0" rIns="0" bIns="0" rtlCol="0" anchor="t"/>
          <a:lstStyle/>
          <a:p>
            <a:pPr marL="0" indent="0">
              <a:buNone/>
            </a:pPr>
            <a:r>
              <a:rPr lang="en-US" sz="1350" i="1" dirty="0">
                <a:solidFill>
                  <a:srgbClr val="6E7484"/>
                </a:solidFill>
                <a:latin typeface="Georgia" pitchFamily="34" charset="0"/>
                <a:ea typeface="Georgia" pitchFamily="34" charset="-122"/>
                <a:cs typeface="Georgia" pitchFamily="34" charset="-120"/>
              </a:rPr>
              <a:t>Commodore</a:t>
            </a:r>
            <a:endParaRPr lang="en-US" sz="1350" dirty="0"/>
          </a:p>
        </p:txBody>
      </p:sp>
      <p:sp>
        <p:nvSpPr>
          <p:cNvPr id="12" name="Text 9"/>
          <p:cNvSpPr/>
          <p:nvPr/>
        </p:nvSpPr>
        <p:spPr>
          <a:xfrm>
            <a:off x="4444898" y="2377440"/>
            <a:ext cx="3301898" cy="347472"/>
          </a:xfrm>
          <a:prstGeom prst="rect">
            <a:avLst/>
          </a:prstGeom>
          <a:noFill/>
          <a:ln/>
        </p:spPr>
        <p:txBody>
          <a:bodyPr wrap="square" lIns="0" tIns="0" rIns="0" bIns="0" rtlCol="0" anchor="t"/>
          <a:lstStyle/>
          <a:p>
            <a:pPr marL="0" indent="0">
              <a:buNone/>
            </a:pPr>
            <a:r>
              <a:rPr lang="en-US" sz="1700" b="1" dirty="0">
                <a:solidFill>
                  <a:srgbClr val="161B2C"/>
                </a:solidFill>
                <a:latin typeface="Georgia" pitchFamily="34" charset="0"/>
                <a:ea typeface="Georgia" pitchFamily="34" charset="-122"/>
                <a:cs typeface="Georgia" pitchFamily="34" charset="-120"/>
              </a:rPr>
              <a:t>Adrian Broadbent</a:t>
            </a:r>
            <a:endParaRPr lang="en-US" sz="1700" dirty="0"/>
          </a:p>
        </p:txBody>
      </p:sp>
      <p:sp>
        <p:nvSpPr>
          <p:cNvPr id="13" name="Text 10"/>
          <p:cNvSpPr/>
          <p:nvPr/>
        </p:nvSpPr>
        <p:spPr>
          <a:xfrm>
            <a:off x="4444898" y="2743200"/>
            <a:ext cx="3301898" cy="329184"/>
          </a:xfrm>
          <a:prstGeom prst="rect">
            <a:avLst/>
          </a:prstGeom>
          <a:noFill/>
          <a:ln/>
        </p:spPr>
        <p:txBody>
          <a:bodyPr wrap="square" lIns="0" tIns="0" rIns="0" bIns="0" rtlCol="0" anchor="t"/>
          <a:lstStyle/>
          <a:p>
            <a:pPr marL="0" indent="0">
              <a:buNone/>
            </a:pPr>
            <a:r>
              <a:rPr lang="en-US" sz="1350" i="1" dirty="0">
                <a:solidFill>
                  <a:srgbClr val="6E7484"/>
                </a:solidFill>
                <a:latin typeface="Georgia" pitchFamily="34" charset="0"/>
                <a:ea typeface="Georgia" pitchFamily="34" charset="-122"/>
                <a:cs typeface="Georgia" pitchFamily="34" charset="-120"/>
              </a:rPr>
              <a:t>Sailing Committee</a:t>
            </a:r>
            <a:endParaRPr lang="en-US" sz="1350" dirty="0"/>
          </a:p>
        </p:txBody>
      </p:sp>
      <p:sp>
        <p:nvSpPr>
          <p:cNvPr id="14" name="Text 11"/>
          <p:cNvSpPr/>
          <p:nvPr/>
        </p:nvSpPr>
        <p:spPr>
          <a:xfrm>
            <a:off x="8112557" y="2377440"/>
            <a:ext cx="3301898" cy="347472"/>
          </a:xfrm>
          <a:prstGeom prst="rect">
            <a:avLst/>
          </a:prstGeom>
          <a:noFill/>
          <a:ln/>
        </p:spPr>
        <p:txBody>
          <a:bodyPr wrap="square" lIns="0" tIns="0" rIns="0" bIns="0" rtlCol="0" anchor="t"/>
          <a:lstStyle/>
          <a:p>
            <a:pPr marL="0" indent="0">
              <a:buNone/>
            </a:pPr>
            <a:r>
              <a:rPr lang="en-US" sz="1700" b="1" dirty="0">
                <a:solidFill>
                  <a:srgbClr val="161B2C"/>
                </a:solidFill>
                <a:latin typeface="Georgia" pitchFamily="34" charset="0"/>
                <a:ea typeface="Georgia" pitchFamily="34" charset="-122"/>
                <a:cs typeface="Georgia" pitchFamily="34" charset="-120"/>
              </a:rPr>
              <a:t>Michael Jarvin</a:t>
            </a:r>
            <a:endParaRPr lang="en-US" sz="1700" dirty="0"/>
          </a:p>
        </p:txBody>
      </p:sp>
      <p:sp>
        <p:nvSpPr>
          <p:cNvPr id="15" name="Text 12"/>
          <p:cNvSpPr/>
          <p:nvPr/>
        </p:nvSpPr>
        <p:spPr>
          <a:xfrm>
            <a:off x="8112557" y="2743200"/>
            <a:ext cx="3301898" cy="329184"/>
          </a:xfrm>
          <a:prstGeom prst="rect">
            <a:avLst/>
          </a:prstGeom>
          <a:noFill/>
          <a:ln/>
        </p:spPr>
        <p:txBody>
          <a:bodyPr wrap="square" lIns="0" tIns="0" rIns="0" bIns="0" rtlCol="0" anchor="t"/>
          <a:lstStyle/>
          <a:p>
            <a:pPr marL="0" indent="0">
              <a:buNone/>
            </a:pPr>
            <a:r>
              <a:rPr lang="en-US" sz="1350" i="1" dirty="0">
                <a:solidFill>
                  <a:srgbClr val="6E7484"/>
                </a:solidFill>
                <a:latin typeface="Georgia" pitchFamily="34" charset="0"/>
                <a:ea typeface="Georgia" pitchFamily="34" charset="-122"/>
                <a:cs typeface="Georgia" pitchFamily="34" charset="-120"/>
              </a:rPr>
              <a:t>Sailing Committee</a:t>
            </a:r>
            <a:endParaRPr lang="en-US" sz="1350" dirty="0"/>
          </a:p>
        </p:txBody>
      </p:sp>
      <p:sp>
        <p:nvSpPr>
          <p:cNvPr id="16" name="Text 13"/>
          <p:cNvSpPr/>
          <p:nvPr/>
        </p:nvSpPr>
        <p:spPr>
          <a:xfrm>
            <a:off x="777240" y="3236976"/>
            <a:ext cx="3301898" cy="347472"/>
          </a:xfrm>
          <a:prstGeom prst="rect">
            <a:avLst/>
          </a:prstGeom>
          <a:noFill/>
          <a:ln/>
        </p:spPr>
        <p:txBody>
          <a:bodyPr wrap="square" lIns="0" tIns="0" rIns="0" bIns="0" rtlCol="0" anchor="t"/>
          <a:lstStyle/>
          <a:p>
            <a:pPr marL="0" indent="0">
              <a:buNone/>
            </a:pPr>
            <a:r>
              <a:rPr lang="en-US" sz="1700" b="1" dirty="0">
                <a:solidFill>
                  <a:srgbClr val="161B2C"/>
                </a:solidFill>
                <a:latin typeface="Georgia" pitchFamily="34" charset="0"/>
                <a:ea typeface="Georgia" pitchFamily="34" charset="-122"/>
                <a:cs typeface="Georgia" pitchFamily="34" charset="-120"/>
              </a:rPr>
              <a:t>Jeff Muscat</a:t>
            </a:r>
            <a:endParaRPr lang="en-US" sz="1700" dirty="0"/>
          </a:p>
        </p:txBody>
      </p:sp>
      <p:sp>
        <p:nvSpPr>
          <p:cNvPr id="17" name="Text 14"/>
          <p:cNvSpPr/>
          <p:nvPr/>
        </p:nvSpPr>
        <p:spPr>
          <a:xfrm>
            <a:off x="777240" y="3602736"/>
            <a:ext cx="3301898" cy="329184"/>
          </a:xfrm>
          <a:prstGeom prst="rect">
            <a:avLst/>
          </a:prstGeom>
          <a:noFill/>
          <a:ln/>
        </p:spPr>
        <p:txBody>
          <a:bodyPr wrap="square" lIns="0" tIns="0" rIns="0" bIns="0" rtlCol="0" anchor="t"/>
          <a:lstStyle/>
          <a:p>
            <a:pPr marL="0" indent="0">
              <a:buNone/>
            </a:pPr>
            <a:r>
              <a:rPr lang="en-US" sz="1350" i="1" dirty="0">
                <a:solidFill>
                  <a:srgbClr val="6E7484"/>
                </a:solidFill>
                <a:latin typeface="Georgia" pitchFamily="34" charset="0"/>
                <a:ea typeface="Georgia" pitchFamily="34" charset="-122"/>
                <a:cs typeface="Georgia" pitchFamily="34" charset="-120"/>
              </a:rPr>
              <a:t>Sailing Committee</a:t>
            </a:r>
            <a:endParaRPr lang="en-US" sz="1350" dirty="0"/>
          </a:p>
        </p:txBody>
      </p:sp>
      <p:sp>
        <p:nvSpPr>
          <p:cNvPr id="18" name="Text 15"/>
          <p:cNvSpPr/>
          <p:nvPr/>
        </p:nvSpPr>
        <p:spPr>
          <a:xfrm>
            <a:off x="4444898" y="3236976"/>
            <a:ext cx="3301898" cy="347472"/>
          </a:xfrm>
          <a:prstGeom prst="rect">
            <a:avLst/>
          </a:prstGeom>
          <a:noFill/>
          <a:ln/>
        </p:spPr>
        <p:txBody>
          <a:bodyPr wrap="square" lIns="0" tIns="0" rIns="0" bIns="0" rtlCol="0" anchor="t"/>
          <a:lstStyle/>
          <a:p>
            <a:pPr marL="0" indent="0">
              <a:buNone/>
            </a:pPr>
            <a:r>
              <a:rPr lang="en-US" sz="1700" b="1" dirty="0">
                <a:solidFill>
                  <a:srgbClr val="161B2C"/>
                </a:solidFill>
                <a:latin typeface="Georgia" pitchFamily="34" charset="0"/>
                <a:ea typeface="Georgia" pitchFamily="34" charset="-122"/>
                <a:cs typeface="Georgia" pitchFamily="34" charset="-120"/>
              </a:rPr>
              <a:t>Terry Matthews</a:t>
            </a:r>
            <a:endParaRPr lang="en-US" sz="1700" dirty="0"/>
          </a:p>
        </p:txBody>
      </p:sp>
      <p:sp>
        <p:nvSpPr>
          <p:cNvPr id="19" name="Text 16"/>
          <p:cNvSpPr/>
          <p:nvPr/>
        </p:nvSpPr>
        <p:spPr>
          <a:xfrm>
            <a:off x="4444898" y="3602736"/>
            <a:ext cx="3301898" cy="329184"/>
          </a:xfrm>
          <a:prstGeom prst="rect">
            <a:avLst/>
          </a:prstGeom>
          <a:noFill/>
          <a:ln/>
        </p:spPr>
        <p:txBody>
          <a:bodyPr wrap="square" lIns="0" tIns="0" rIns="0" bIns="0" rtlCol="0" anchor="t"/>
          <a:lstStyle/>
          <a:p>
            <a:pPr marL="0" indent="0">
              <a:buNone/>
            </a:pPr>
            <a:r>
              <a:rPr lang="en-US" sz="1350" i="1" dirty="0">
                <a:solidFill>
                  <a:srgbClr val="6E7484"/>
                </a:solidFill>
                <a:latin typeface="Georgia" pitchFamily="34" charset="0"/>
                <a:ea typeface="Georgia" pitchFamily="34" charset="-122"/>
                <a:cs typeface="Georgia" pitchFamily="34" charset="-120"/>
              </a:rPr>
              <a:t>Sailing Committee</a:t>
            </a:r>
            <a:endParaRPr lang="en-US" sz="1350" dirty="0"/>
          </a:p>
        </p:txBody>
      </p:sp>
      <p:sp>
        <p:nvSpPr>
          <p:cNvPr id="20" name="Text 17"/>
          <p:cNvSpPr/>
          <p:nvPr/>
        </p:nvSpPr>
        <p:spPr>
          <a:xfrm>
            <a:off x="8112557" y="3236976"/>
            <a:ext cx="3301898" cy="347472"/>
          </a:xfrm>
          <a:prstGeom prst="rect">
            <a:avLst/>
          </a:prstGeom>
          <a:noFill/>
          <a:ln/>
        </p:spPr>
        <p:txBody>
          <a:bodyPr wrap="square" lIns="0" tIns="0" rIns="0" bIns="0" rtlCol="0" anchor="t"/>
          <a:lstStyle/>
          <a:p>
            <a:pPr marL="0" indent="0">
              <a:buNone/>
            </a:pPr>
            <a:r>
              <a:rPr lang="en-US" sz="1700" b="1" dirty="0">
                <a:solidFill>
                  <a:srgbClr val="161B2C"/>
                </a:solidFill>
                <a:latin typeface="Georgia" pitchFamily="34" charset="0"/>
                <a:ea typeface="Georgia" pitchFamily="34" charset="-122"/>
                <a:cs typeface="Georgia" pitchFamily="34" charset="-120"/>
              </a:rPr>
              <a:t>David Stenhouse</a:t>
            </a:r>
            <a:endParaRPr lang="en-US" sz="1700" dirty="0"/>
          </a:p>
        </p:txBody>
      </p:sp>
      <p:sp>
        <p:nvSpPr>
          <p:cNvPr id="21" name="Text 18"/>
          <p:cNvSpPr/>
          <p:nvPr/>
        </p:nvSpPr>
        <p:spPr>
          <a:xfrm>
            <a:off x="8112557" y="3602736"/>
            <a:ext cx="3301898" cy="329184"/>
          </a:xfrm>
          <a:prstGeom prst="rect">
            <a:avLst/>
          </a:prstGeom>
          <a:noFill/>
          <a:ln/>
        </p:spPr>
        <p:txBody>
          <a:bodyPr wrap="square" lIns="0" tIns="0" rIns="0" bIns="0" rtlCol="0" anchor="t"/>
          <a:lstStyle/>
          <a:p>
            <a:pPr marL="0" indent="0">
              <a:buNone/>
            </a:pPr>
            <a:r>
              <a:rPr lang="en-US" sz="1350" i="1" dirty="0">
                <a:solidFill>
                  <a:srgbClr val="6E7484"/>
                </a:solidFill>
                <a:latin typeface="Georgia" pitchFamily="34" charset="0"/>
                <a:ea typeface="Georgia" pitchFamily="34" charset="-122"/>
                <a:cs typeface="Georgia" pitchFamily="34" charset="-120"/>
              </a:rPr>
              <a:t>General Manager and Secretary</a:t>
            </a:r>
            <a:endParaRPr lang="en-US" sz="1350" dirty="0"/>
          </a:p>
        </p:txBody>
      </p:sp>
      <p:sp>
        <p:nvSpPr>
          <p:cNvPr id="22" name="Shape 19"/>
          <p:cNvSpPr/>
          <p:nvPr/>
        </p:nvSpPr>
        <p:spPr>
          <a:xfrm>
            <a:off x="777240" y="4059936"/>
            <a:ext cx="10637215" cy="0"/>
          </a:xfrm>
          <a:prstGeom prst="line">
            <a:avLst/>
          </a:prstGeom>
          <a:noFill/>
          <a:ln w="9525">
            <a:solidFill>
              <a:srgbClr val="E2E5EB"/>
            </a:solidFill>
            <a:prstDash val="solid"/>
          </a:ln>
        </p:spPr>
        <p:txBody>
          <a:bodyPr/>
          <a:lstStyle/>
          <a:p>
            <a:endParaRPr lang="en-AU"/>
          </a:p>
        </p:txBody>
      </p:sp>
      <p:sp>
        <p:nvSpPr>
          <p:cNvPr id="23" name="Shape 20"/>
          <p:cNvSpPr/>
          <p:nvPr/>
        </p:nvSpPr>
        <p:spPr>
          <a:xfrm>
            <a:off x="777240" y="4297680"/>
            <a:ext cx="10637215" cy="1700784"/>
          </a:xfrm>
          <a:prstGeom prst="rect">
            <a:avLst/>
          </a:prstGeom>
          <a:solidFill>
            <a:srgbClr val="161B2C"/>
          </a:solidFill>
          <a:ln/>
        </p:spPr>
        <p:txBody>
          <a:bodyPr/>
          <a:lstStyle/>
          <a:p>
            <a:endParaRPr lang="en-AU"/>
          </a:p>
        </p:txBody>
      </p:sp>
      <p:sp>
        <p:nvSpPr>
          <p:cNvPr id="24" name="Text 21"/>
          <p:cNvSpPr/>
          <p:nvPr/>
        </p:nvSpPr>
        <p:spPr>
          <a:xfrm>
            <a:off x="1124712" y="4297680"/>
            <a:ext cx="9942271" cy="1700784"/>
          </a:xfrm>
          <a:prstGeom prst="rect">
            <a:avLst/>
          </a:prstGeom>
          <a:noFill/>
          <a:ln/>
        </p:spPr>
        <p:txBody>
          <a:bodyPr wrap="square" lIns="0" tIns="0" rIns="0" bIns="0" rtlCol="0" anchor="ctr"/>
          <a:lstStyle/>
          <a:p>
            <a:pPr marL="0" indent="0" algn="l">
              <a:lnSpc>
                <a:spcPts val="2414"/>
              </a:lnSpc>
              <a:buNone/>
            </a:pPr>
            <a:r>
              <a:rPr lang="en-US" sz="1700" dirty="0">
                <a:solidFill>
                  <a:srgbClr val="E6E8ED"/>
                </a:solidFill>
                <a:latin typeface="Georgia" pitchFamily="34" charset="0"/>
                <a:ea typeface="Georgia" pitchFamily="34" charset="-122"/>
                <a:cs typeface="Georgia" pitchFamily="34" charset="-120"/>
              </a:rPr>
              <a:t>Every race this season is run by volunteers: starters, timekeepers, finish recorders, mark layers and boat drivers. Without them there is no racing. Please respect the race officials.</a:t>
            </a:r>
            <a:endParaRPr lang="en-US" sz="1700" dirty="0"/>
          </a:p>
          <a:p>
            <a:pPr marL="0" indent="0" algn="l">
              <a:lnSpc>
                <a:spcPts val="2414"/>
              </a:lnSpc>
              <a:buNone/>
            </a:pPr>
            <a:endParaRPr lang="en-US" sz="1700" dirty="0"/>
          </a:p>
          <a:p>
            <a:pPr marL="0" indent="0" algn="l">
              <a:lnSpc>
                <a:spcPts val="2414"/>
              </a:lnSpc>
              <a:buNone/>
            </a:pPr>
            <a:r>
              <a:rPr lang="en-US" sz="1700" dirty="0">
                <a:solidFill>
                  <a:srgbClr val="E6E8ED"/>
                </a:solidFill>
                <a:latin typeface="Georgia" pitchFamily="34" charset="0"/>
                <a:ea typeface="Georgia" pitchFamily="34" charset="-122"/>
                <a:cs typeface="Georgia" pitchFamily="34" charset="-120"/>
              </a:rPr>
              <a:t>The Race Management Team is always short of hands. If you have ever thought about it, tonight is the night to say so.</a:t>
            </a:r>
            <a:endParaRPr lang="en-US" sz="17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EMERGENCIES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Race Committee vessels are not rescue boats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40</a:t>
            </a:r>
            <a:endParaRPr lang="en-US" sz="1000" dirty="0"/>
          </a:p>
        </p:txBody>
      </p:sp>
      <p:sp>
        <p:nvSpPr>
          <p:cNvPr id="8" name="Shape 5"/>
          <p:cNvSpPr/>
          <p:nvPr/>
        </p:nvSpPr>
        <p:spPr>
          <a:xfrm>
            <a:off x="777240" y="1444752"/>
            <a:ext cx="10637215" cy="914400"/>
          </a:xfrm>
          <a:prstGeom prst="rect">
            <a:avLst/>
          </a:prstGeom>
          <a:solidFill>
            <a:srgbClr val="8C2327"/>
          </a:solidFill>
          <a:ln/>
        </p:spPr>
        <p:txBody>
          <a:bodyPr/>
          <a:lstStyle/>
          <a:p>
            <a:endParaRPr lang="en-AU"/>
          </a:p>
        </p:txBody>
      </p:sp>
      <p:sp>
        <p:nvSpPr>
          <p:cNvPr id="9" name="Text 6"/>
          <p:cNvSpPr/>
          <p:nvPr/>
        </p:nvSpPr>
        <p:spPr>
          <a:xfrm>
            <a:off x="1124712" y="1444752"/>
            <a:ext cx="9942271" cy="914400"/>
          </a:xfrm>
          <a:prstGeom prst="rect">
            <a:avLst/>
          </a:prstGeom>
          <a:noFill/>
          <a:ln/>
        </p:spPr>
        <p:txBody>
          <a:bodyPr wrap="square" lIns="0" tIns="0" rIns="0" bIns="0" rtlCol="0" anchor="ctr"/>
          <a:lstStyle/>
          <a:p>
            <a:pPr marL="0" indent="0" algn="ctr">
              <a:lnSpc>
                <a:spcPts val="2272"/>
              </a:lnSpc>
              <a:buNone/>
            </a:pPr>
            <a:r>
              <a:rPr lang="en-US" sz="1600" b="1" dirty="0">
                <a:solidFill>
                  <a:srgbClr val="FFFFFF"/>
                </a:solidFill>
                <a:latin typeface="Georgia" pitchFamily="34" charset="0"/>
                <a:ea typeface="Georgia" pitchFamily="34" charset="-122"/>
                <a:cs typeface="Georgia" pitchFamily="34" charset="-120"/>
              </a:rPr>
              <a:t>An anchored committee vessel cannot weigh anchor and come to you. It is a start and finish platform with limited crew and limited capability.</a:t>
            </a:r>
            <a:endParaRPr lang="en-US" sz="1600" dirty="0"/>
          </a:p>
        </p:txBody>
      </p:sp>
      <p:sp>
        <p:nvSpPr>
          <p:cNvPr id="10" name="Shape 7"/>
          <p:cNvSpPr/>
          <p:nvPr/>
        </p:nvSpPr>
        <p:spPr>
          <a:xfrm>
            <a:off x="777240" y="2615184"/>
            <a:ext cx="10637215" cy="0"/>
          </a:xfrm>
          <a:prstGeom prst="line">
            <a:avLst/>
          </a:prstGeom>
          <a:noFill/>
          <a:ln w="12700">
            <a:solidFill>
              <a:srgbClr val="161B2C"/>
            </a:solidFill>
            <a:prstDash val="solid"/>
          </a:ln>
        </p:spPr>
        <p:txBody>
          <a:bodyPr/>
          <a:lstStyle/>
          <a:p>
            <a:endParaRPr lang="en-AU"/>
          </a:p>
        </p:txBody>
      </p:sp>
      <p:sp>
        <p:nvSpPr>
          <p:cNvPr id="11" name="Text 8"/>
          <p:cNvSpPr/>
          <p:nvPr/>
        </p:nvSpPr>
        <p:spPr>
          <a:xfrm>
            <a:off x="777240" y="2761488"/>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Competitors help each other</a:t>
            </a:r>
            <a:endParaRPr lang="en-US" sz="1550" dirty="0"/>
          </a:p>
        </p:txBody>
      </p:sp>
      <p:sp>
        <p:nvSpPr>
          <p:cNvPr id="12" name="Text 9"/>
          <p:cNvSpPr/>
          <p:nvPr/>
        </p:nvSpPr>
        <p:spPr>
          <a:xfrm>
            <a:off x="777240" y="3127248"/>
            <a:ext cx="3289706" cy="164592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Boats racing are required by the racing rules to give help to one another, and they are almost always closer to the incident than a committee vessel sitting on its line.</a:t>
            </a:r>
            <a:endParaRPr lang="en-US" sz="1350" dirty="0"/>
          </a:p>
        </p:txBody>
      </p:sp>
      <p:sp>
        <p:nvSpPr>
          <p:cNvPr id="13" name="Text 10"/>
          <p:cNvSpPr/>
          <p:nvPr/>
        </p:nvSpPr>
        <p:spPr>
          <a:xfrm>
            <a:off x="4450994" y="2761488"/>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Distress is different</a:t>
            </a:r>
            <a:endParaRPr lang="en-US" sz="1550" dirty="0"/>
          </a:p>
        </p:txBody>
      </p:sp>
      <p:sp>
        <p:nvSpPr>
          <p:cNvPr id="14" name="Text 11"/>
          <p:cNvSpPr/>
          <p:nvPr/>
        </p:nvSpPr>
        <p:spPr>
          <a:xfrm>
            <a:off x="4450994" y="3127248"/>
            <a:ext cx="3289706" cy="164592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Every vessel, including the committee vessel, must go to the assistance of a vessel in distress where there is serious risk to life. That obligation is absolute.</a:t>
            </a:r>
            <a:endParaRPr lang="en-US" sz="1350" dirty="0"/>
          </a:p>
        </p:txBody>
      </p:sp>
      <p:sp>
        <p:nvSpPr>
          <p:cNvPr id="15" name="Text 12"/>
          <p:cNvSpPr/>
          <p:nvPr/>
        </p:nvSpPr>
        <p:spPr>
          <a:xfrm>
            <a:off x="8124749" y="2761488"/>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But there is a cost</a:t>
            </a:r>
            <a:endParaRPr lang="en-US" sz="1550" dirty="0"/>
          </a:p>
        </p:txBody>
      </p:sp>
      <p:sp>
        <p:nvSpPr>
          <p:cNvPr id="16" name="Text 13"/>
          <p:cNvSpPr/>
          <p:nvPr/>
        </p:nvSpPr>
        <p:spPr>
          <a:xfrm>
            <a:off x="8124749" y="3127248"/>
            <a:ext cx="3289706" cy="164592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If the committee vessel leaves the line, the race is abandoned for the whole fleet. That is a trade the Club will make when it has to and would prefer not to have to.</a:t>
            </a:r>
            <a:endParaRPr lang="en-US" sz="1350" dirty="0"/>
          </a:p>
        </p:txBody>
      </p:sp>
      <p:sp>
        <p:nvSpPr>
          <p:cNvPr id="17" name="Shape 14"/>
          <p:cNvSpPr/>
          <p:nvPr/>
        </p:nvSpPr>
        <p:spPr>
          <a:xfrm>
            <a:off x="777240" y="4956048"/>
            <a:ext cx="10637215" cy="0"/>
          </a:xfrm>
          <a:prstGeom prst="line">
            <a:avLst/>
          </a:prstGeom>
          <a:noFill/>
          <a:ln w="9525">
            <a:solidFill>
              <a:srgbClr val="E2E5EB"/>
            </a:solidFill>
            <a:prstDash val="solid"/>
          </a:ln>
        </p:spPr>
        <p:txBody>
          <a:bodyPr/>
          <a:lstStyle/>
          <a:p>
            <a:endParaRPr lang="en-AU"/>
          </a:p>
        </p:txBody>
      </p:sp>
      <p:sp>
        <p:nvSpPr>
          <p:cNvPr id="18" name="Text 15"/>
          <p:cNvSpPr/>
          <p:nvPr/>
        </p:nvSpPr>
        <p:spPr>
          <a:xfrm>
            <a:off x="777240" y="5138928"/>
            <a:ext cx="10637215" cy="566928"/>
          </a:xfrm>
          <a:prstGeom prst="rect">
            <a:avLst/>
          </a:prstGeom>
          <a:noFill/>
          <a:ln/>
        </p:spPr>
        <p:txBody>
          <a:bodyPr wrap="square" lIns="0" tIns="0" rIns="0" bIns="0" rtlCol="0" anchor="ctr"/>
          <a:lstStyle/>
          <a:p>
            <a:pPr marL="0" indent="0">
              <a:buNone/>
            </a:pPr>
            <a:r>
              <a:rPr lang="en-US" sz="1800" b="1" dirty="0">
                <a:solidFill>
                  <a:srgbClr val="161B2C"/>
                </a:solidFill>
                <a:latin typeface="Georgia" pitchFamily="34" charset="0"/>
                <a:ea typeface="Georgia" pitchFamily="34" charset="-122"/>
                <a:cs typeface="Georgia" pitchFamily="34" charset="-120"/>
              </a:rPr>
              <a:t>The practical consequence: in almost every situation on the harbour, the fastest help available is the boat racing next to you.</a:t>
            </a:r>
            <a:endParaRPr lang="en-US" sz="1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OBLIGATIONS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Incidents and reporting</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41</a:t>
            </a:r>
            <a:endParaRPr lang="en-US" sz="1000" dirty="0"/>
          </a:p>
        </p:txBody>
      </p:sp>
      <p:graphicFrame>
        <p:nvGraphicFramePr>
          <p:cNvPr id="42" name="Table 0"/>
          <p:cNvGraphicFramePr>
            <a:graphicFrameLocks noGrp="1"/>
          </p:cNvGraphicFramePr>
          <p:nvPr>
            <p:extLst>
              <p:ext uri="{D42A27DB-BD31-4B8C-83A1-F6EECF244321}">
                <p14:modId xmlns:p14="http://schemas.microsoft.com/office/powerpoint/2010/main" val="1579011935"/>
              </p:ext>
            </p:extLst>
          </p:nvPr>
        </p:nvGraphicFramePr>
        <p:xfrm>
          <a:off x="777240" y="1554480"/>
          <a:ext cx="10637215" cy="914400"/>
        </p:xfrm>
        <a:graphic>
          <a:graphicData uri="http://schemas.openxmlformats.org/drawingml/2006/table">
            <a:tbl>
              <a:tblPr/>
              <a:tblGrid>
                <a:gridCol w="1920240">
                  <a:extLst>
                    <a:ext uri="{9D8B030D-6E8A-4147-A177-3AD203B41FA5}">
                      <a16:colId xmlns:a16="http://schemas.microsoft.com/office/drawing/2014/main" val="20000"/>
                    </a:ext>
                  </a:extLst>
                </a:gridCol>
                <a:gridCol w="2103120">
                  <a:extLst>
                    <a:ext uri="{9D8B030D-6E8A-4147-A177-3AD203B41FA5}">
                      <a16:colId xmlns:a16="http://schemas.microsoft.com/office/drawing/2014/main" val="20001"/>
                    </a:ext>
                  </a:extLst>
                </a:gridCol>
                <a:gridCol w="6611112">
                  <a:extLst>
                    <a:ext uri="{9D8B030D-6E8A-4147-A177-3AD203B41FA5}">
                      <a16:colId xmlns:a16="http://schemas.microsoft.com/office/drawing/2014/main" val="20002"/>
                    </a:ext>
                  </a:extLst>
                </a:gridCol>
              </a:tblGrid>
              <a:tr h="512064">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When</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Who</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What must happen</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512064">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Immediately</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Competitor</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Report to the Race Officer any collision or grounding involving a fatality, serious injury or significant damage.</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512064">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Immediately</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The Club</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Notify the nearest NSW Water Police.</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512064">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Within 48 hours</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The Club</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Report the incident in writing to Transport for NSW using a Vessel Incident Report.</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512064">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Within 28 days</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The Club</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Report the findings of the Club's inquiry in writing to Transport for NSW.</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r h="512064">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At any time</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Transport for NSW</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May investigate any marine incident independently of the Club's inquiry.</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9" name="Shape 5"/>
          <p:cNvSpPr/>
          <p:nvPr/>
        </p:nvSpPr>
        <p:spPr>
          <a:xfrm>
            <a:off x="777240" y="4681728"/>
            <a:ext cx="10637215" cy="0"/>
          </a:xfrm>
          <a:prstGeom prst="line">
            <a:avLst/>
          </a:prstGeom>
          <a:noFill/>
          <a:ln w="9525">
            <a:solidFill>
              <a:srgbClr val="E2E5EB"/>
            </a:solidFill>
            <a:prstDash val="solid"/>
          </a:ln>
        </p:spPr>
        <p:txBody>
          <a:bodyPr/>
          <a:lstStyle/>
          <a:p>
            <a:endParaRPr lang="en-AU"/>
          </a:p>
        </p:txBody>
      </p:sp>
      <p:sp>
        <p:nvSpPr>
          <p:cNvPr id="10" name="Text 6"/>
          <p:cNvSpPr/>
          <p:nvPr/>
        </p:nvSpPr>
        <p:spPr>
          <a:xfrm>
            <a:off x="777240" y="4846320"/>
            <a:ext cx="10637215" cy="1280160"/>
          </a:xfrm>
          <a:prstGeom prst="rect">
            <a:avLst/>
          </a:prstGeom>
          <a:noFill/>
          <a:ln/>
        </p:spPr>
        <p:txBody>
          <a:bodyPr wrap="square" lIns="0" tIns="0" rIns="0" bIns="0" rtlCol="0" anchor="t"/>
          <a:lstStyle/>
          <a:p>
            <a:pPr marL="215900" indent="-215900">
              <a:lnSpc>
                <a:spcPts val="1742"/>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An in-house incident between two boats racing is dealt with by the Club under the Racing Rules of Sailing.</a:t>
            </a:r>
            <a:endParaRPr lang="en-US" sz="1300" dirty="0"/>
          </a:p>
          <a:p>
            <a:pPr marL="215900" indent="-215900">
              <a:lnSpc>
                <a:spcPts val="1742"/>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Significant damage, or any injury to a person, takes it outside the Club. A Vessel Incident Report goes to Transport for NSW and they follow it up.</a:t>
            </a:r>
            <a:endParaRPr lang="en-US" sz="1300" dirty="0"/>
          </a:p>
          <a:p>
            <a:pPr marL="215900" indent="-215900">
              <a:lnSpc>
                <a:spcPts val="1742"/>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These obligations apply whether or not anyone protests and whether or not fault is in dispute.</a:t>
            </a:r>
            <a:endParaRPr lang="en-US" sz="1300" dirty="0"/>
          </a:p>
          <a:p>
            <a:pPr marL="215900" indent="-215900">
              <a:lnSpc>
                <a:spcPts val="1742"/>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Tell the Race Officer at the time. A report made on the water is worth far more than a recollection assembled a week later.</a:t>
            </a:r>
            <a:endParaRPr lang="en-US" sz="13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RULES</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Protests and requests for redress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42</a:t>
            </a:r>
            <a:endParaRPr lang="en-US" sz="1000" dirty="0"/>
          </a:p>
        </p:txBody>
      </p:sp>
      <p:sp>
        <p:nvSpPr>
          <p:cNvPr id="8" name="Shape 5"/>
          <p:cNvSpPr/>
          <p:nvPr/>
        </p:nvSpPr>
        <p:spPr>
          <a:xfrm>
            <a:off x="777240" y="1499616"/>
            <a:ext cx="10637215" cy="0"/>
          </a:xfrm>
          <a:prstGeom prst="line">
            <a:avLst/>
          </a:prstGeom>
          <a:noFill/>
          <a:ln w="12700">
            <a:solidFill>
              <a:srgbClr val="161B2C"/>
            </a:solidFill>
            <a:prstDash val="solid"/>
          </a:ln>
        </p:spPr>
        <p:txBody>
          <a:bodyPr/>
          <a:lstStyle/>
          <a:p>
            <a:endParaRPr lang="en-AU"/>
          </a:p>
        </p:txBody>
      </p:sp>
      <p:sp>
        <p:nvSpPr>
          <p:cNvPr id="9" name="Text 6"/>
          <p:cNvSpPr/>
          <p:nvPr/>
        </p:nvSpPr>
        <p:spPr>
          <a:xfrm>
            <a:off x="777240" y="1645920"/>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On the water</a:t>
            </a:r>
            <a:endParaRPr lang="en-US" sz="1550" dirty="0"/>
          </a:p>
        </p:txBody>
      </p:sp>
      <p:sp>
        <p:nvSpPr>
          <p:cNvPr id="10" name="Text 7"/>
          <p:cNvSpPr/>
          <p:nvPr/>
        </p:nvSpPr>
        <p:spPr>
          <a:xfrm>
            <a:off x="777240" y="2011680"/>
            <a:ext cx="3289706" cy="17373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Hail "Protest" at the first reasonable opportunity, and display a red flag if your boat is required to. If you have broken a rule, take the Two-Turns Penalty. It is faster and cleaner than a hearing.</a:t>
            </a:r>
            <a:endParaRPr lang="en-US" sz="1350" dirty="0"/>
          </a:p>
        </p:txBody>
      </p:sp>
      <p:sp>
        <p:nvSpPr>
          <p:cNvPr id="11" name="Text 8"/>
          <p:cNvSpPr/>
          <p:nvPr/>
        </p:nvSpPr>
        <p:spPr>
          <a:xfrm>
            <a:off x="4450994" y="1645920"/>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At the finish</a:t>
            </a:r>
            <a:endParaRPr lang="en-US" sz="1550" dirty="0"/>
          </a:p>
        </p:txBody>
      </p:sp>
      <p:sp>
        <p:nvSpPr>
          <p:cNvPr id="12" name="Text 9"/>
          <p:cNvSpPr/>
          <p:nvPr/>
        </p:nvSpPr>
        <p:spPr>
          <a:xfrm>
            <a:off x="4450994" y="2011680"/>
            <a:ext cx="3289706" cy="17373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Tell the Race Officer that you intend to protest, and which boat. Lodge it on the correct form within the time limit in the Sailing Instructions. Late protests are not heard.</a:t>
            </a:r>
            <a:endParaRPr lang="en-US" sz="1350" dirty="0"/>
          </a:p>
        </p:txBody>
      </p:sp>
      <p:sp>
        <p:nvSpPr>
          <p:cNvPr id="13" name="Text 10"/>
          <p:cNvSpPr/>
          <p:nvPr/>
        </p:nvSpPr>
        <p:spPr>
          <a:xfrm>
            <a:off x="8124749" y="1645920"/>
            <a:ext cx="3289706"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Racing at another club</a:t>
            </a:r>
            <a:endParaRPr lang="en-US" sz="1550" dirty="0"/>
          </a:p>
        </p:txBody>
      </p:sp>
      <p:sp>
        <p:nvSpPr>
          <p:cNvPr id="14" name="Text 11"/>
          <p:cNvSpPr/>
          <p:nvPr/>
        </p:nvSpPr>
        <p:spPr>
          <a:xfrm>
            <a:off x="8124749" y="2011680"/>
            <a:ext cx="3289706" cy="173736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Where the incident happened in a race run by another club, it is usually simplest to lodge the protest with that club. If you need a hand with the paperwork, come and see the office.</a:t>
            </a:r>
            <a:endParaRPr lang="en-US" sz="1350" dirty="0"/>
          </a:p>
        </p:txBody>
      </p:sp>
      <p:sp>
        <p:nvSpPr>
          <p:cNvPr id="15" name="Shape 12"/>
          <p:cNvSpPr/>
          <p:nvPr/>
        </p:nvSpPr>
        <p:spPr>
          <a:xfrm>
            <a:off x="777240" y="3913632"/>
            <a:ext cx="10637215" cy="0"/>
          </a:xfrm>
          <a:prstGeom prst="line">
            <a:avLst/>
          </a:prstGeom>
          <a:noFill/>
          <a:ln w="9525">
            <a:solidFill>
              <a:srgbClr val="E2E5EB"/>
            </a:solidFill>
            <a:prstDash val="solid"/>
          </a:ln>
        </p:spPr>
        <p:txBody>
          <a:bodyPr/>
          <a:lstStyle/>
          <a:p>
            <a:endParaRPr lang="en-AU"/>
          </a:p>
        </p:txBody>
      </p:sp>
      <p:sp>
        <p:nvSpPr>
          <p:cNvPr id="16" name="Text 13"/>
          <p:cNvSpPr/>
          <p:nvPr/>
        </p:nvSpPr>
        <p:spPr>
          <a:xfrm>
            <a:off x="777240" y="4078224"/>
            <a:ext cx="10637215" cy="2011680"/>
          </a:xfrm>
          <a:prstGeom prst="rect">
            <a:avLst/>
          </a:prstGeom>
          <a:noFill/>
          <a:ln/>
        </p:spPr>
        <p:txBody>
          <a:bodyPr wrap="square" lIns="0" tIns="0" rIns="0" bIns="0" rtlCol="0" anchor="t"/>
          <a:lstStyle/>
          <a:p>
            <a:pPr marL="215900" indent="-215900">
              <a:lnSpc>
                <a:spcPts val="1742"/>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Protests sit last on the list of things that can go wrong in a race, and deliberately so. Protests are about places in races, and that is not the most important thing on a Wednesday afternoon.</a:t>
            </a:r>
            <a:endParaRPr lang="en-US" sz="1300" dirty="0"/>
          </a:p>
          <a:p>
            <a:pPr marL="215900" indent="-215900">
              <a:lnSpc>
                <a:spcPts val="1742"/>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Protesting is still a normal and healthy part of racing. It is how the rules stay meaningful, and it is not a personal matter.</a:t>
            </a:r>
            <a:endParaRPr lang="en-US" sz="1300" dirty="0"/>
          </a:p>
          <a:p>
            <a:pPr marL="215900" indent="-215900">
              <a:lnSpc>
                <a:spcPts val="1742"/>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Most incidents are better settled on the water with a penalty turn than in a room two hours later.</a:t>
            </a:r>
            <a:endParaRPr lang="en-US" sz="1300" dirty="0"/>
          </a:p>
          <a:p>
            <a:pPr marL="215900" indent="-215900">
              <a:lnSpc>
                <a:spcPts val="1742"/>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A request for redress uses the same form and the same time limit, and covers scoring errors as well as on-water incidents.</a:t>
            </a:r>
            <a:endParaRPr lang="en-US" sz="1300" dirty="0"/>
          </a:p>
          <a:p>
            <a:pPr marL="215900" indent="-215900">
              <a:lnSpc>
                <a:spcPts val="1742"/>
              </a:lnSpc>
              <a:spcAft>
                <a:spcPts val="700"/>
              </a:spcAft>
              <a:buSzPct val="100000"/>
              <a:buChar char="▪"/>
            </a:pPr>
            <a:r>
              <a:rPr lang="en-US" sz="1300" dirty="0">
                <a:solidFill>
                  <a:srgbClr val="22262F"/>
                </a:solidFill>
                <a:latin typeface="Georgia" pitchFamily="34" charset="0"/>
                <a:ea typeface="Georgia" pitchFamily="34" charset="-122"/>
                <a:cs typeface="Georgia" pitchFamily="34" charset="-120"/>
              </a:rPr>
              <a:t>If you are unsure whether you broke a rule, ask. The Sailing Committee would far rather explain a rule than convene a hearing.</a:t>
            </a:r>
            <a:endParaRPr lang="en-US" sz="13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GET INVOLVED</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Join the Race Management Team</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43</a:t>
            </a:r>
            <a:endParaRPr lang="en-US" sz="1000" dirty="0"/>
          </a:p>
        </p:txBody>
      </p:sp>
      <p:sp>
        <p:nvSpPr>
          <p:cNvPr id="8" name="Shape 5"/>
          <p:cNvSpPr/>
          <p:nvPr/>
        </p:nvSpPr>
        <p:spPr>
          <a:xfrm>
            <a:off x="777240" y="1444752"/>
            <a:ext cx="10637215" cy="914400"/>
          </a:xfrm>
          <a:prstGeom prst="rect">
            <a:avLst/>
          </a:prstGeom>
          <a:solidFill>
            <a:srgbClr val="161B2C"/>
          </a:solidFill>
          <a:ln/>
        </p:spPr>
        <p:txBody>
          <a:bodyPr/>
          <a:lstStyle/>
          <a:p>
            <a:endParaRPr lang="en-AU"/>
          </a:p>
        </p:txBody>
      </p:sp>
      <p:sp>
        <p:nvSpPr>
          <p:cNvPr id="9" name="Text 6"/>
          <p:cNvSpPr/>
          <p:nvPr/>
        </p:nvSpPr>
        <p:spPr>
          <a:xfrm>
            <a:off x="1124712" y="1444752"/>
            <a:ext cx="9942271" cy="914400"/>
          </a:xfrm>
          <a:prstGeom prst="rect">
            <a:avLst/>
          </a:prstGeom>
          <a:noFill/>
          <a:ln/>
        </p:spPr>
        <p:txBody>
          <a:bodyPr wrap="square" lIns="0" tIns="0" rIns="0" bIns="0" rtlCol="0" anchor="ctr"/>
          <a:lstStyle/>
          <a:p>
            <a:pPr marL="0" indent="0" algn="ctr">
              <a:lnSpc>
                <a:spcPts val="2840"/>
              </a:lnSpc>
              <a:buNone/>
            </a:pPr>
            <a:r>
              <a:rPr lang="en-US" sz="2000" i="1" dirty="0">
                <a:solidFill>
                  <a:srgbClr val="C9B394"/>
                </a:solidFill>
                <a:latin typeface="Georgia" pitchFamily="34" charset="0"/>
                <a:ea typeface="Georgia" pitchFamily="34" charset="-122"/>
                <a:cs typeface="Georgia" pitchFamily="34" charset="-120"/>
              </a:rPr>
              <a:t>They don't get paid, not because they're worthless, but because they're priceless.</a:t>
            </a:r>
            <a:endParaRPr lang="en-US" sz="2000" dirty="0"/>
          </a:p>
        </p:txBody>
      </p:sp>
      <p:sp>
        <p:nvSpPr>
          <p:cNvPr id="10" name="Shape 7"/>
          <p:cNvSpPr/>
          <p:nvPr/>
        </p:nvSpPr>
        <p:spPr>
          <a:xfrm>
            <a:off x="777240" y="2615184"/>
            <a:ext cx="10637215" cy="0"/>
          </a:xfrm>
          <a:prstGeom prst="line">
            <a:avLst/>
          </a:prstGeom>
          <a:noFill/>
          <a:ln w="12700">
            <a:solidFill>
              <a:srgbClr val="161B2C"/>
            </a:solidFill>
            <a:prstDash val="solid"/>
          </a:ln>
        </p:spPr>
        <p:txBody>
          <a:bodyPr/>
          <a:lstStyle/>
          <a:p>
            <a:endParaRPr lang="en-AU"/>
          </a:p>
        </p:txBody>
      </p:sp>
      <p:sp>
        <p:nvSpPr>
          <p:cNvPr id="11" name="Text 8"/>
          <p:cNvSpPr/>
          <p:nvPr/>
        </p:nvSpPr>
        <p:spPr>
          <a:xfrm>
            <a:off x="777240" y="2761488"/>
            <a:ext cx="2371268"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Starters and timekeepers</a:t>
            </a:r>
            <a:endParaRPr lang="en-US" sz="1550" dirty="0"/>
          </a:p>
        </p:txBody>
      </p:sp>
      <p:sp>
        <p:nvSpPr>
          <p:cNvPr id="12" name="Text 9"/>
          <p:cNvSpPr/>
          <p:nvPr/>
        </p:nvSpPr>
        <p:spPr>
          <a:xfrm>
            <a:off x="777240" y="3429000"/>
            <a:ext cx="2371268" cy="1024128"/>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Running the sequence from the start vessel. The best seat on the harbour.</a:t>
            </a:r>
            <a:endParaRPr lang="en-US" sz="1350" dirty="0"/>
          </a:p>
        </p:txBody>
      </p:sp>
      <p:sp>
        <p:nvSpPr>
          <p:cNvPr id="13" name="Text 10"/>
          <p:cNvSpPr/>
          <p:nvPr/>
        </p:nvSpPr>
        <p:spPr>
          <a:xfrm>
            <a:off x="3532556" y="2761488"/>
            <a:ext cx="2371268"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Finish recorders</a:t>
            </a:r>
            <a:endParaRPr lang="en-US" sz="1550" dirty="0"/>
          </a:p>
        </p:txBody>
      </p:sp>
      <p:sp>
        <p:nvSpPr>
          <p:cNvPr id="14" name="Text 11"/>
          <p:cNvSpPr/>
          <p:nvPr/>
        </p:nvSpPr>
        <p:spPr>
          <a:xfrm>
            <a:off x="3532556" y="3429000"/>
            <a:ext cx="2371268" cy="1024128"/>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Sail numbers and times at the finish. Precise work, and the results depend on it.</a:t>
            </a:r>
            <a:endParaRPr lang="en-US" sz="1350" dirty="0"/>
          </a:p>
        </p:txBody>
      </p:sp>
      <p:sp>
        <p:nvSpPr>
          <p:cNvPr id="15" name="Text 12"/>
          <p:cNvSpPr/>
          <p:nvPr/>
        </p:nvSpPr>
        <p:spPr>
          <a:xfrm>
            <a:off x="6287872" y="2761488"/>
            <a:ext cx="2371268"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Mark layers and drivers</a:t>
            </a:r>
            <a:endParaRPr lang="en-US" sz="1550" dirty="0"/>
          </a:p>
        </p:txBody>
      </p:sp>
      <p:sp>
        <p:nvSpPr>
          <p:cNvPr id="16" name="Text 13"/>
          <p:cNvSpPr/>
          <p:nvPr/>
        </p:nvSpPr>
        <p:spPr>
          <a:xfrm>
            <a:off x="6287872" y="3429000"/>
            <a:ext cx="2371268" cy="1024128"/>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Setting the course to the breeze on the day. Rescue boat driving experience welcome.</a:t>
            </a:r>
            <a:endParaRPr lang="en-US" sz="1350" dirty="0"/>
          </a:p>
        </p:txBody>
      </p:sp>
      <p:sp>
        <p:nvSpPr>
          <p:cNvPr id="17" name="Text 14"/>
          <p:cNvSpPr/>
          <p:nvPr/>
        </p:nvSpPr>
        <p:spPr>
          <a:xfrm>
            <a:off x="9043187" y="2761488"/>
            <a:ext cx="2371268"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Shore support</a:t>
            </a:r>
            <a:endParaRPr lang="en-US" sz="1550" dirty="0"/>
          </a:p>
        </p:txBody>
      </p:sp>
      <p:sp>
        <p:nvSpPr>
          <p:cNvPr id="18" name="Text 15"/>
          <p:cNvSpPr/>
          <p:nvPr/>
        </p:nvSpPr>
        <p:spPr>
          <a:xfrm>
            <a:off x="9043187" y="3335482"/>
            <a:ext cx="2371268" cy="1117646"/>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Sign on, scoring, results and the hundred small things that make a race day work.</a:t>
            </a:r>
            <a:endParaRPr lang="en-US" sz="1350" dirty="0"/>
          </a:p>
        </p:txBody>
      </p:sp>
      <p:sp>
        <p:nvSpPr>
          <p:cNvPr id="19" name="Shape 16"/>
          <p:cNvSpPr/>
          <p:nvPr/>
        </p:nvSpPr>
        <p:spPr>
          <a:xfrm>
            <a:off x="777240" y="4590288"/>
            <a:ext cx="10637215" cy="0"/>
          </a:xfrm>
          <a:prstGeom prst="line">
            <a:avLst/>
          </a:prstGeom>
          <a:noFill/>
          <a:ln w="9525">
            <a:solidFill>
              <a:srgbClr val="E2E5EB"/>
            </a:solidFill>
            <a:prstDash val="solid"/>
          </a:ln>
        </p:spPr>
        <p:txBody>
          <a:bodyPr/>
          <a:lstStyle/>
          <a:p>
            <a:endParaRPr lang="en-AU"/>
          </a:p>
        </p:txBody>
      </p:sp>
      <p:sp>
        <p:nvSpPr>
          <p:cNvPr id="20" name="Text 17"/>
          <p:cNvSpPr/>
          <p:nvPr/>
        </p:nvSpPr>
        <p:spPr>
          <a:xfrm>
            <a:off x="777240" y="4754880"/>
            <a:ext cx="10637215" cy="1097280"/>
          </a:xfrm>
          <a:prstGeom prst="rect">
            <a:avLst/>
          </a:prstGeom>
          <a:noFill/>
          <a:ln/>
        </p:spPr>
        <p:txBody>
          <a:bodyPr wrap="square" lIns="0" tIns="0" rIns="0" bIns="0" rtlCol="0" anchor="t"/>
          <a:lstStyle/>
          <a:p>
            <a:pPr marL="215900" indent="-215900">
              <a:lnSpc>
                <a:spcPts val="1809"/>
              </a:lnSpc>
              <a:spcAft>
                <a:spcPts val="700"/>
              </a:spcAft>
              <a:buSzPct val="100000"/>
              <a:buChar char="▪"/>
            </a:pPr>
            <a:r>
              <a:rPr lang="en-US" sz="1350" dirty="0">
                <a:solidFill>
                  <a:srgbClr val="22262F"/>
                </a:solidFill>
                <a:latin typeface="Georgia" pitchFamily="34" charset="0"/>
                <a:ea typeface="Georgia" pitchFamily="34" charset="-122"/>
                <a:cs typeface="Georgia" pitchFamily="34" charset="-120"/>
              </a:rPr>
              <a:t>No experience needed. Full training is provided and you will always be paired with someone experienced.</a:t>
            </a:r>
            <a:endParaRPr lang="en-US" sz="1350" dirty="0"/>
          </a:p>
          <a:p>
            <a:pPr marL="215900" indent="-215900">
              <a:lnSpc>
                <a:spcPts val="1809"/>
              </a:lnSpc>
              <a:spcAft>
                <a:spcPts val="700"/>
              </a:spcAft>
              <a:buSzPct val="100000"/>
              <a:buChar char="▪"/>
            </a:pPr>
            <a:r>
              <a:rPr lang="en-US" sz="1350" dirty="0">
                <a:solidFill>
                  <a:srgbClr val="22262F"/>
                </a:solidFill>
                <a:latin typeface="Georgia" pitchFamily="34" charset="0"/>
                <a:ea typeface="Georgia" pitchFamily="34" charset="-122"/>
                <a:cs typeface="Georgia" pitchFamily="34" charset="-120"/>
              </a:rPr>
              <a:t>The Club supports members who want to take Australian Sailing race officer accreditation.</a:t>
            </a:r>
            <a:endParaRPr lang="en-US" sz="1350" dirty="0"/>
          </a:p>
          <a:p>
            <a:pPr marL="215900" indent="-215900">
              <a:lnSpc>
                <a:spcPts val="1809"/>
              </a:lnSpc>
              <a:spcAft>
                <a:spcPts val="700"/>
              </a:spcAft>
              <a:buSzPct val="100000"/>
              <a:buChar char="▪"/>
            </a:pPr>
            <a:r>
              <a:rPr lang="en-US" sz="1350" dirty="0">
                <a:solidFill>
                  <a:srgbClr val="22262F"/>
                </a:solidFill>
                <a:latin typeface="Georgia" pitchFamily="34" charset="0"/>
                <a:ea typeface="Georgia" pitchFamily="34" charset="-122"/>
                <a:cs typeface="Georgia" pitchFamily="34" charset="-120"/>
              </a:rPr>
              <a:t>One or two duties a season from each boat would fill the entire roster.</a:t>
            </a:r>
            <a:endParaRPr lang="en-US" sz="1350" dirty="0"/>
          </a:p>
        </p:txBody>
      </p:sp>
      <p:sp>
        <p:nvSpPr>
          <p:cNvPr id="21" name="Text 18"/>
          <p:cNvSpPr/>
          <p:nvPr/>
        </p:nvSpPr>
        <p:spPr>
          <a:xfrm>
            <a:off x="777240" y="5870448"/>
            <a:ext cx="10637215" cy="292608"/>
          </a:xfrm>
          <a:prstGeom prst="rect">
            <a:avLst/>
          </a:prstGeom>
          <a:noFill/>
          <a:ln/>
        </p:spPr>
        <p:txBody>
          <a:bodyPr wrap="square" lIns="0" tIns="0" rIns="0" bIns="0" rtlCol="0" anchor="ctr"/>
          <a:lstStyle/>
          <a:p>
            <a:pPr marL="0" indent="0">
              <a:buNone/>
            </a:pPr>
            <a:r>
              <a:rPr lang="en-US" sz="1500" b="1" dirty="0">
                <a:solidFill>
                  <a:srgbClr val="8C2327"/>
                </a:solidFill>
                <a:latin typeface="Georgia" pitchFamily="34" charset="0"/>
                <a:ea typeface="Georgia" pitchFamily="34" charset="-122"/>
                <a:cs typeface="Georgia" pitchFamily="34" charset="-120"/>
              </a:rPr>
              <a:t>Register your interest tonight:  secretary@rpeyc.com.au</a:t>
            </a:r>
            <a:endParaRPr lang="en-US" sz="15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REFERENCE</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Key contacts and where to find things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44</a:t>
            </a:r>
            <a:endParaRPr lang="en-US" sz="1000" dirty="0"/>
          </a:p>
        </p:txBody>
      </p:sp>
      <p:graphicFrame>
        <p:nvGraphicFramePr>
          <p:cNvPr id="45" name="Table 0"/>
          <p:cNvGraphicFramePr>
            <a:graphicFrameLocks noGrp="1"/>
          </p:cNvGraphicFramePr>
          <p:nvPr>
            <p:extLst>
              <p:ext uri="{D42A27DB-BD31-4B8C-83A1-F6EECF244321}">
                <p14:modId xmlns:p14="http://schemas.microsoft.com/office/powerpoint/2010/main" val="1579011935"/>
              </p:ext>
            </p:extLst>
          </p:nvPr>
        </p:nvGraphicFramePr>
        <p:xfrm>
          <a:off x="777240" y="1572768"/>
          <a:ext cx="10634472" cy="3657600"/>
        </p:xfrm>
        <a:graphic>
          <a:graphicData uri="http://schemas.openxmlformats.org/drawingml/2006/table">
            <a:tbl>
              <a:tblPr/>
              <a:tblGrid>
                <a:gridCol w="365760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3776472">
                  <a:extLst>
                    <a:ext uri="{9D8B030D-6E8A-4147-A177-3AD203B41FA5}">
                      <a16:colId xmlns:a16="http://schemas.microsoft.com/office/drawing/2014/main" val="20002"/>
                    </a:ext>
                  </a:extLst>
                </a:gridCol>
              </a:tblGrid>
              <a:tr h="457200">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What you need</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Where to go</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Detail</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457200">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Emergency, life-threatening</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VHF 16 or 000</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Then advise the Race Officer</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Sydney Water Police, direct</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(02) 9320 7499</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Marine Area Command, 4 Jubilee Place, Balmain</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457200">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Sydney VTS, port control</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VHF 13</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Fastest reliable contact on the harbour</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457200">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Entries, results, handicaps</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SailSys</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Linked from the Sailing page at rpeyc.com.au</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r h="457200">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NoRs, SIs and Notices to Competitors</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SailSys, the Official Notice Board</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Sailing page at rpeyc.com.au, check every race day</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5"/>
                  </a:ext>
                </a:extLst>
              </a:tr>
              <a:tr h="457200">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Audits, compliance, entries, SailPass</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The Secretary</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secretary@rpeyc.com.au  ·  (02) 9363 5809</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6"/>
                  </a:ext>
                </a:extLst>
              </a:tr>
              <a:tr h="457200">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Racing Rules of Sailing 2025 to 2028</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Australian Sailing Rules Hub</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sailingresources.org.au</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9" name="Shape 5"/>
          <p:cNvSpPr/>
          <p:nvPr/>
        </p:nvSpPr>
        <p:spPr>
          <a:xfrm>
            <a:off x="777240" y="5230368"/>
            <a:ext cx="10637215" cy="786384"/>
          </a:xfrm>
          <a:prstGeom prst="rect">
            <a:avLst/>
          </a:prstGeom>
          <a:solidFill>
            <a:srgbClr val="8C2327"/>
          </a:solidFill>
          <a:ln/>
        </p:spPr>
        <p:txBody>
          <a:bodyPr/>
          <a:lstStyle/>
          <a:p>
            <a:endParaRPr lang="en-AU"/>
          </a:p>
        </p:txBody>
      </p:sp>
      <p:sp>
        <p:nvSpPr>
          <p:cNvPr id="10" name="Text 6"/>
          <p:cNvSpPr/>
          <p:nvPr/>
        </p:nvSpPr>
        <p:spPr>
          <a:xfrm>
            <a:off x="1124712" y="5230368"/>
            <a:ext cx="9942271" cy="786384"/>
          </a:xfrm>
          <a:prstGeom prst="rect">
            <a:avLst/>
          </a:prstGeom>
          <a:noFill/>
          <a:ln/>
        </p:spPr>
        <p:txBody>
          <a:bodyPr wrap="square" lIns="0" tIns="0" rIns="0" bIns="0" rtlCol="0" anchor="ctr"/>
          <a:lstStyle/>
          <a:p>
            <a:pPr marL="0" indent="0" algn="ctr">
              <a:lnSpc>
                <a:spcPts val="2059"/>
              </a:lnSpc>
              <a:buNone/>
            </a:pPr>
            <a:r>
              <a:rPr lang="en-US" sz="1450" b="1" dirty="0">
                <a:solidFill>
                  <a:srgbClr val="FFFFFF"/>
                </a:solidFill>
                <a:latin typeface="Georgia" pitchFamily="34" charset="0"/>
                <a:ea typeface="Georgia" pitchFamily="34" charset="-122"/>
                <a:cs typeface="Georgia" pitchFamily="34" charset="-120"/>
              </a:rPr>
              <a:t>Save the Water Police number in your phone before you leave tonight. It is the single most useful thing you can do in the next five minutes.</a:t>
            </a:r>
            <a:endParaRPr lang="en-US" sz="14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161B2C"/>
        </a:solidFill>
        <a:effectLst/>
      </p:bgPr>
    </p:bg>
    <p:spTree>
      <p:nvGrpSpPr>
        <p:cNvPr id="1" name=""/>
        <p:cNvGrpSpPr/>
        <p:nvPr/>
      </p:nvGrpSpPr>
      <p:grpSpPr>
        <a:xfrm>
          <a:off x="0" y="0"/>
          <a:ext cx="0" cy="0"/>
          <a:chOff x="0" y="0"/>
          <a:chExt cx="0" cy="0"/>
        </a:xfrm>
      </p:grpSpPr>
      <p:pic>
        <p:nvPicPr>
          <p:cNvPr id="2" name="Image 0" descr="assets/crest_white.png"/>
          <p:cNvPicPr>
            <a:picLocks noChangeAspect="1"/>
          </p:cNvPicPr>
          <p:nvPr/>
        </p:nvPicPr>
        <p:blipFill>
          <a:blip r:embed="rId3"/>
          <a:stretch>
            <a:fillRect/>
          </a:stretch>
        </p:blipFill>
        <p:spPr>
          <a:xfrm>
            <a:off x="5660136" y="1389888"/>
            <a:ext cx="877824" cy="1005840"/>
          </a:xfrm>
          <a:prstGeom prst="rect">
            <a:avLst/>
          </a:prstGeom>
        </p:spPr>
      </p:pic>
      <p:sp>
        <p:nvSpPr>
          <p:cNvPr id="3" name="Shape 0"/>
          <p:cNvSpPr/>
          <p:nvPr/>
        </p:nvSpPr>
        <p:spPr>
          <a:xfrm>
            <a:off x="4956048" y="2761488"/>
            <a:ext cx="2286000" cy="0"/>
          </a:xfrm>
          <a:prstGeom prst="line">
            <a:avLst/>
          </a:prstGeom>
          <a:noFill/>
          <a:ln w="12700">
            <a:solidFill>
              <a:srgbClr val="AB9166"/>
            </a:solidFill>
            <a:prstDash val="solid"/>
          </a:ln>
        </p:spPr>
        <p:txBody>
          <a:bodyPr/>
          <a:lstStyle/>
          <a:p>
            <a:endParaRPr lang="en-AU"/>
          </a:p>
        </p:txBody>
      </p:sp>
      <p:sp>
        <p:nvSpPr>
          <p:cNvPr id="4" name="Text 1"/>
          <p:cNvSpPr/>
          <p:nvPr/>
        </p:nvSpPr>
        <p:spPr>
          <a:xfrm>
            <a:off x="1371600" y="2999232"/>
            <a:ext cx="9445752" cy="658368"/>
          </a:xfrm>
          <a:prstGeom prst="rect">
            <a:avLst/>
          </a:prstGeom>
          <a:noFill/>
          <a:ln/>
        </p:spPr>
        <p:txBody>
          <a:bodyPr wrap="square" lIns="0" tIns="0" rIns="0" bIns="0" rtlCol="0" anchor="ctr"/>
          <a:lstStyle/>
          <a:p>
            <a:pPr marL="0" indent="0" algn="ctr">
              <a:buNone/>
            </a:pPr>
            <a:r>
              <a:rPr lang="en-US" sz="3800" b="1" dirty="0">
                <a:solidFill>
                  <a:srgbClr val="FFFFFF"/>
                </a:solidFill>
                <a:latin typeface="Georgia" pitchFamily="34" charset="0"/>
                <a:ea typeface="Georgia" pitchFamily="34" charset="-122"/>
                <a:cs typeface="Georgia" pitchFamily="34" charset="-120"/>
              </a:rPr>
              <a:t>Questions and open forum</a:t>
            </a:r>
            <a:endParaRPr lang="en-US" sz="3800" dirty="0"/>
          </a:p>
        </p:txBody>
      </p:sp>
      <p:sp>
        <p:nvSpPr>
          <p:cNvPr id="5" name="Text 2"/>
          <p:cNvSpPr/>
          <p:nvPr/>
        </p:nvSpPr>
        <p:spPr>
          <a:xfrm>
            <a:off x="1371600" y="3749040"/>
            <a:ext cx="9445752" cy="384048"/>
          </a:xfrm>
          <a:prstGeom prst="rect">
            <a:avLst/>
          </a:prstGeom>
          <a:noFill/>
          <a:ln/>
        </p:spPr>
        <p:txBody>
          <a:bodyPr wrap="square" lIns="0" tIns="0" rIns="0" bIns="0" rtlCol="0" anchor="ctr"/>
          <a:lstStyle/>
          <a:p>
            <a:pPr marL="0" indent="0" algn="ctr">
              <a:buNone/>
            </a:pPr>
            <a:r>
              <a:rPr lang="en-US" sz="1800" i="1" dirty="0">
                <a:solidFill>
                  <a:srgbClr val="C9B394"/>
                </a:solidFill>
                <a:latin typeface="Georgia" pitchFamily="34" charset="0"/>
                <a:ea typeface="Georgia" pitchFamily="34" charset="-122"/>
                <a:cs typeface="Georgia" pitchFamily="34" charset="-120"/>
              </a:rPr>
              <a:t>Thank you, and a safe and successful season to every boat.</a:t>
            </a:r>
            <a:endParaRPr lang="en-US" sz="1800" dirty="0"/>
          </a:p>
        </p:txBody>
      </p:sp>
      <p:sp>
        <p:nvSpPr>
          <p:cNvPr id="6" name="Text 3"/>
          <p:cNvSpPr/>
          <p:nvPr/>
        </p:nvSpPr>
        <p:spPr>
          <a:xfrm>
            <a:off x="1371600" y="5230368"/>
            <a:ext cx="9445752" cy="292608"/>
          </a:xfrm>
          <a:prstGeom prst="rect">
            <a:avLst/>
          </a:prstGeom>
          <a:noFill/>
          <a:ln/>
        </p:spPr>
        <p:txBody>
          <a:bodyPr wrap="square" lIns="0" tIns="0" rIns="0" bIns="0" rtlCol="0" anchor="ctr"/>
          <a:lstStyle/>
          <a:p>
            <a:pPr marL="0" indent="0" algn="ctr">
              <a:buNone/>
            </a:pPr>
            <a:r>
              <a:rPr lang="en-US" sz="1400" b="1" kern="0" spc="340" dirty="0">
                <a:solidFill>
                  <a:srgbClr val="BFC4D1"/>
                </a:solidFill>
                <a:latin typeface="Georgia" pitchFamily="34" charset="0"/>
                <a:ea typeface="Georgia" pitchFamily="34" charset="-122"/>
                <a:cs typeface="Georgia" pitchFamily="34" charset="-120"/>
              </a:rPr>
              <a:t>ROYAL PRINCE EDWARD YACHT CLUB</a:t>
            </a:r>
            <a:endParaRPr lang="en-US" sz="1400" dirty="0"/>
          </a:p>
        </p:txBody>
      </p:sp>
      <p:sp>
        <p:nvSpPr>
          <p:cNvPr id="7" name="Text 4"/>
          <p:cNvSpPr/>
          <p:nvPr/>
        </p:nvSpPr>
        <p:spPr>
          <a:xfrm>
            <a:off x="1371600" y="5559552"/>
            <a:ext cx="9445752" cy="274320"/>
          </a:xfrm>
          <a:prstGeom prst="rect">
            <a:avLst/>
          </a:prstGeom>
          <a:noFill/>
          <a:ln/>
        </p:spPr>
        <p:txBody>
          <a:bodyPr wrap="square" lIns="0" tIns="0" rIns="0" bIns="0" rtlCol="0" anchor="ctr"/>
          <a:lstStyle/>
          <a:p>
            <a:pPr marL="0" indent="0" algn="ctr">
              <a:buNone/>
            </a:pPr>
            <a:r>
              <a:rPr lang="en-US" sz="1300" dirty="0">
                <a:solidFill>
                  <a:srgbClr val="78809A"/>
                </a:solidFill>
                <a:latin typeface="Georgia" pitchFamily="34" charset="0"/>
                <a:ea typeface="Georgia" pitchFamily="34" charset="-122"/>
                <a:cs typeface="Georgia" pitchFamily="34" charset="-120"/>
              </a:rPr>
              <a:t>160 Wolseley Road, Point Piper  ·  secretary@rpeyc.com.au</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OVERVIEW</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The season at a glance</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5</a:t>
            </a:r>
            <a:endParaRPr lang="en-US" sz="1000" dirty="0"/>
          </a:p>
        </p:txBody>
      </p:sp>
      <p:sp>
        <p:nvSpPr>
          <p:cNvPr id="8" name="Shape 5"/>
          <p:cNvSpPr/>
          <p:nvPr/>
        </p:nvSpPr>
        <p:spPr>
          <a:xfrm>
            <a:off x="777240" y="1517904"/>
            <a:ext cx="10637215" cy="0"/>
          </a:xfrm>
          <a:prstGeom prst="line">
            <a:avLst/>
          </a:prstGeom>
          <a:noFill/>
          <a:ln w="12700">
            <a:solidFill>
              <a:srgbClr val="C9CDD6"/>
            </a:solidFill>
            <a:prstDash val="solid"/>
          </a:ln>
        </p:spPr>
        <p:txBody>
          <a:bodyPr/>
          <a:lstStyle/>
          <a:p>
            <a:endParaRPr lang="en-AU"/>
          </a:p>
        </p:txBody>
      </p:sp>
      <p:sp>
        <p:nvSpPr>
          <p:cNvPr id="9" name="Text 6"/>
          <p:cNvSpPr/>
          <p:nvPr/>
        </p:nvSpPr>
        <p:spPr>
          <a:xfrm>
            <a:off x="777240" y="1700784"/>
            <a:ext cx="2316404" cy="914400"/>
          </a:xfrm>
          <a:prstGeom prst="rect">
            <a:avLst/>
          </a:prstGeom>
          <a:noFill/>
          <a:ln/>
        </p:spPr>
        <p:txBody>
          <a:bodyPr wrap="square" lIns="0" tIns="0" rIns="0" bIns="0" rtlCol="0" anchor="ctr"/>
          <a:lstStyle/>
          <a:p>
            <a:pPr marL="0" indent="0">
              <a:buNone/>
            </a:pPr>
            <a:r>
              <a:rPr lang="en-US" sz="5800" b="1" dirty="0">
                <a:solidFill>
                  <a:srgbClr val="AB9166"/>
                </a:solidFill>
                <a:latin typeface="Georgia" pitchFamily="34" charset="0"/>
                <a:ea typeface="Georgia" pitchFamily="34" charset="-122"/>
                <a:cs typeface="Georgia" pitchFamily="34" charset="-120"/>
              </a:rPr>
              <a:t>55</a:t>
            </a:r>
            <a:endParaRPr lang="en-US" sz="5800" dirty="0"/>
          </a:p>
        </p:txBody>
      </p:sp>
      <p:sp>
        <p:nvSpPr>
          <p:cNvPr id="10" name="Text 7"/>
          <p:cNvSpPr/>
          <p:nvPr/>
        </p:nvSpPr>
        <p:spPr>
          <a:xfrm>
            <a:off x="777240" y="2688336"/>
            <a:ext cx="2316404" cy="274320"/>
          </a:xfrm>
          <a:prstGeom prst="rect">
            <a:avLst/>
          </a:prstGeom>
          <a:noFill/>
          <a:ln/>
        </p:spPr>
        <p:txBody>
          <a:bodyPr wrap="square" lIns="0" tIns="0" rIns="0" bIns="0" rtlCol="0" anchor="ctr"/>
          <a:lstStyle/>
          <a:p>
            <a:pPr marL="0" indent="0">
              <a:buNone/>
            </a:pPr>
            <a:r>
              <a:rPr lang="en-US" sz="1250" b="1" kern="0" spc="160" dirty="0">
                <a:solidFill>
                  <a:srgbClr val="161B2C"/>
                </a:solidFill>
                <a:latin typeface="Georgia" pitchFamily="34" charset="0"/>
                <a:ea typeface="Georgia" pitchFamily="34" charset="-122"/>
                <a:cs typeface="Georgia" pitchFamily="34" charset="-120"/>
              </a:rPr>
              <a:t>SCHEDULED RACES</a:t>
            </a:r>
            <a:endParaRPr lang="en-US" sz="1250" dirty="0"/>
          </a:p>
        </p:txBody>
      </p:sp>
      <p:sp>
        <p:nvSpPr>
          <p:cNvPr id="11" name="Text 8"/>
          <p:cNvSpPr/>
          <p:nvPr/>
        </p:nvSpPr>
        <p:spPr>
          <a:xfrm>
            <a:off x="777240" y="2980944"/>
            <a:ext cx="2316404" cy="548640"/>
          </a:xfrm>
          <a:prstGeom prst="rect">
            <a:avLst/>
          </a:prstGeom>
          <a:noFill/>
          <a:ln/>
        </p:spPr>
        <p:txBody>
          <a:bodyPr wrap="square" lIns="0" tIns="0" rIns="0" bIns="0" rtlCol="0" anchor="t"/>
          <a:lstStyle/>
          <a:p>
            <a:pPr marL="0" indent="0">
              <a:lnSpc>
                <a:spcPts val="1700"/>
              </a:lnSpc>
              <a:buNone/>
            </a:pPr>
            <a:r>
              <a:rPr lang="en-US" sz="1350" i="1" dirty="0">
                <a:solidFill>
                  <a:srgbClr val="6E7484"/>
                </a:solidFill>
                <a:latin typeface="Georgia" pitchFamily="34" charset="0"/>
                <a:ea typeface="Georgia" pitchFamily="34" charset="-122"/>
                <a:cs typeface="Georgia" pitchFamily="34" charset="-120"/>
              </a:rPr>
              <a:t>Across four pointscore series</a:t>
            </a:r>
            <a:endParaRPr lang="en-US" sz="1350" dirty="0"/>
          </a:p>
        </p:txBody>
      </p:sp>
      <p:sp>
        <p:nvSpPr>
          <p:cNvPr id="12" name="Text 9"/>
          <p:cNvSpPr/>
          <p:nvPr/>
        </p:nvSpPr>
        <p:spPr>
          <a:xfrm>
            <a:off x="3550844" y="1700784"/>
            <a:ext cx="2316404" cy="914400"/>
          </a:xfrm>
          <a:prstGeom prst="rect">
            <a:avLst/>
          </a:prstGeom>
          <a:noFill/>
          <a:ln/>
        </p:spPr>
        <p:txBody>
          <a:bodyPr wrap="square" lIns="0" tIns="0" rIns="0" bIns="0" rtlCol="0" anchor="ctr"/>
          <a:lstStyle/>
          <a:p>
            <a:pPr marL="0" indent="0">
              <a:buNone/>
            </a:pPr>
            <a:r>
              <a:rPr lang="en-US" sz="5800" b="1" dirty="0">
                <a:solidFill>
                  <a:srgbClr val="AB9166"/>
                </a:solidFill>
                <a:latin typeface="Georgia" pitchFamily="34" charset="0"/>
                <a:ea typeface="Georgia" pitchFamily="34" charset="-122"/>
                <a:cs typeface="Georgia" pitchFamily="34" charset="-120"/>
              </a:rPr>
              <a:t>4</a:t>
            </a:r>
            <a:endParaRPr lang="en-US" sz="5800" dirty="0"/>
          </a:p>
        </p:txBody>
      </p:sp>
      <p:sp>
        <p:nvSpPr>
          <p:cNvPr id="13" name="Text 10"/>
          <p:cNvSpPr/>
          <p:nvPr/>
        </p:nvSpPr>
        <p:spPr>
          <a:xfrm>
            <a:off x="3550844" y="2688336"/>
            <a:ext cx="2316404" cy="274320"/>
          </a:xfrm>
          <a:prstGeom prst="rect">
            <a:avLst/>
          </a:prstGeom>
          <a:noFill/>
          <a:ln/>
        </p:spPr>
        <p:txBody>
          <a:bodyPr wrap="square" lIns="0" tIns="0" rIns="0" bIns="0" rtlCol="0" anchor="ctr"/>
          <a:lstStyle/>
          <a:p>
            <a:pPr marL="0" indent="0">
              <a:buNone/>
            </a:pPr>
            <a:r>
              <a:rPr lang="en-US" sz="1250" b="1" kern="0" spc="160" dirty="0">
                <a:solidFill>
                  <a:srgbClr val="161B2C"/>
                </a:solidFill>
                <a:latin typeface="Georgia" pitchFamily="34" charset="0"/>
                <a:ea typeface="Georgia" pitchFamily="34" charset="-122"/>
                <a:cs typeface="Georgia" pitchFamily="34" charset="-120"/>
              </a:rPr>
              <a:t>POINTSCORE SERIES</a:t>
            </a:r>
            <a:endParaRPr lang="en-US" sz="1250" dirty="0"/>
          </a:p>
        </p:txBody>
      </p:sp>
      <p:sp>
        <p:nvSpPr>
          <p:cNvPr id="14" name="Text 11"/>
          <p:cNvSpPr/>
          <p:nvPr/>
        </p:nvSpPr>
        <p:spPr>
          <a:xfrm>
            <a:off x="3550844" y="2980944"/>
            <a:ext cx="2316404" cy="548640"/>
          </a:xfrm>
          <a:prstGeom prst="rect">
            <a:avLst/>
          </a:prstGeom>
          <a:noFill/>
          <a:ln/>
        </p:spPr>
        <p:txBody>
          <a:bodyPr wrap="square" lIns="0" tIns="0" rIns="0" bIns="0" rtlCol="0" anchor="t"/>
          <a:lstStyle/>
          <a:p>
            <a:pPr marL="0" indent="0">
              <a:lnSpc>
                <a:spcPts val="1700"/>
              </a:lnSpc>
              <a:buNone/>
            </a:pPr>
            <a:r>
              <a:rPr lang="en-US" sz="1350" i="1" dirty="0">
                <a:solidFill>
                  <a:srgbClr val="6E7484"/>
                </a:solidFill>
                <a:latin typeface="Georgia" pitchFamily="34" charset="0"/>
                <a:ea typeface="Georgia" pitchFamily="34" charset="-122"/>
                <a:cs typeface="Georgia" pitchFamily="34" charset="-120"/>
              </a:rPr>
              <a:t>Inshore, Sunday, Wednesday, Winter</a:t>
            </a:r>
            <a:endParaRPr lang="en-US" sz="1350" dirty="0"/>
          </a:p>
        </p:txBody>
      </p:sp>
      <p:sp>
        <p:nvSpPr>
          <p:cNvPr id="15" name="Text 12"/>
          <p:cNvSpPr/>
          <p:nvPr/>
        </p:nvSpPr>
        <p:spPr>
          <a:xfrm>
            <a:off x="6324448" y="1700784"/>
            <a:ext cx="2316404" cy="914400"/>
          </a:xfrm>
          <a:prstGeom prst="rect">
            <a:avLst/>
          </a:prstGeom>
          <a:noFill/>
          <a:ln/>
        </p:spPr>
        <p:txBody>
          <a:bodyPr wrap="square" lIns="0" tIns="0" rIns="0" bIns="0" rtlCol="0" anchor="ctr"/>
          <a:lstStyle/>
          <a:p>
            <a:pPr marL="0" indent="0">
              <a:buNone/>
            </a:pPr>
            <a:r>
              <a:rPr lang="en-US" sz="5800" b="1" dirty="0">
                <a:solidFill>
                  <a:srgbClr val="AB9166"/>
                </a:solidFill>
                <a:latin typeface="Georgia" pitchFamily="34" charset="0"/>
                <a:ea typeface="Georgia" pitchFamily="34" charset="-122"/>
                <a:cs typeface="Georgia" pitchFamily="34" charset="-120"/>
              </a:rPr>
              <a:t>7</a:t>
            </a:r>
            <a:endParaRPr lang="en-US" sz="5800" dirty="0"/>
          </a:p>
        </p:txBody>
      </p:sp>
      <p:sp>
        <p:nvSpPr>
          <p:cNvPr id="16" name="Text 13"/>
          <p:cNvSpPr/>
          <p:nvPr/>
        </p:nvSpPr>
        <p:spPr>
          <a:xfrm>
            <a:off x="6324448" y="2688336"/>
            <a:ext cx="2316404" cy="274320"/>
          </a:xfrm>
          <a:prstGeom prst="rect">
            <a:avLst/>
          </a:prstGeom>
          <a:noFill/>
          <a:ln/>
        </p:spPr>
        <p:txBody>
          <a:bodyPr wrap="square" lIns="0" tIns="0" rIns="0" bIns="0" rtlCol="0" anchor="ctr"/>
          <a:lstStyle/>
          <a:p>
            <a:pPr marL="0" indent="0">
              <a:buNone/>
            </a:pPr>
            <a:r>
              <a:rPr lang="en-US" sz="1250" b="1" kern="0" spc="160" dirty="0">
                <a:solidFill>
                  <a:srgbClr val="161B2C"/>
                </a:solidFill>
                <a:latin typeface="Georgia" pitchFamily="34" charset="0"/>
                <a:ea typeface="Georgia" pitchFamily="34" charset="-122"/>
                <a:cs typeface="Georgia" pitchFamily="34" charset="-120"/>
              </a:rPr>
              <a:t>CLUB REGATTAS</a:t>
            </a:r>
            <a:endParaRPr lang="en-US" sz="1250" dirty="0"/>
          </a:p>
        </p:txBody>
      </p:sp>
      <p:sp>
        <p:nvSpPr>
          <p:cNvPr id="17" name="Text 14"/>
          <p:cNvSpPr/>
          <p:nvPr/>
        </p:nvSpPr>
        <p:spPr>
          <a:xfrm>
            <a:off x="6324448" y="2980944"/>
            <a:ext cx="2316404" cy="548640"/>
          </a:xfrm>
          <a:prstGeom prst="rect">
            <a:avLst/>
          </a:prstGeom>
          <a:noFill/>
          <a:ln/>
        </p:spPr>
        <p:txBody>
          <a:bodyPr wrap="square" lIns="0" tIns="0" rIns="0" bIns="0" rtlCol="0" anchor="t"/>
          <a:lstStyle/>
          <a:p>
            <a:pPr marL="0" indent="0">
              <a:lnSpc>
                <a:spcPts val="1700"/>
              </a:lnSpc>
              <a:buNone/>
            </a:pPr>
            <a:r>
              <a:rPr lang="en-US" sz="1350" i="1" dirty="0">
                <a:solidFill>
                  <a:srgbClr val="6E7484"/>
                </a:solidFill>
                <a:latin typeface="Georgia" pitchFamily="34" charset="0"/>
                <a:ea typeface="Georgia" pitchFamily="34" charset="-122"/>
                <a:cs typeface="Georgia" pitchFamily="34" charset="-120"/>
              </a:rPr>
              <a:t>Including the Classic Yacht Regatta</a:t>
            </a:r>
            <a:endParaRPr lang="en-US" sz="1350" dirty="0"/>
          </a:p>
        </p:txBody>
      </p:sp>
      <p:sp>
        <p:nvSpPr>
          <p:cNvPr id="18" name="Text 15"/>
          <p:cNvSpPr/>
          <p:nvPr/>
        </p:nvSpPr>
        <p:spPr>
          <a:xfrm>
            <a:off x="9098051" y="1700784"/>
            <a:ext cx="2316404" cy="914400"/>
          </a:xfrm>
          <a:prstGeom prst="rect">
            <a:avLst/>
          </a:prstGeom>
          <a:noFill/>
          <a:ln/>
        </p:spPr>
        <p:txBody>
          <a:bodyPr wrap="square" lIns="0" tIns="0" rIns="0" bIns="0" rtlCol="0" anchor="ctr"/>
          <a:lstStyle/>
          <a:p>
            <a:pPr marL="0" indent="0">
              <a:buNone/>
            </a:pPr>
            <a:r>
              <a:rPr lang="en-US" sz="5800" b="1" dirty="0">
                <a:solidFill>
                  <a:srgbClr val="AB9166"/>
                </a:solidFill>
                <a:latin typeface="Georgia" pitchFamily="34" charset="0"/>
                <a:ea typeface="Georgia" pitchFamily="34" charset="-122"/>
                <a:cs typeface="Georgia" pitchFamily="34" charset="-120"/>
              </a:rPr>
              <a:t>11</a:t>
            </a:r>
            <a:endParaRPr lang="en-US" sz="5800" dirty="0"/>
          </a:p>
        </p:txBody>
      </p:sp>
      <p:sp>
        <p:nvSpPr>
          <p:cNvPr id="19" name="Text 16"/>
          <p:cNvSpPr/>
          <p:nvPr/>
        </p:nvSpPr>
        <p:spPr>
          <a:xfrm>
            <a:off x="9098051" y="2688336"/>
            <a:ext cx="2316404" cy="274320"/>
          </a:xfrm>
          <a:prstGeom prst="rect">
            <a:avLst/>
          </a:prstGeom>
          <a:noFill/>
          <a:ln/>
        </p:spPr>
        <p:txBody>
          <a:bodyPr wrap="square" lIns="0" tIns="0" rIns="0" bIns="0" rtlCol="0" anchor="ctr"/>
          <a:lstStyle/>
          <a:p>
            <a:pPr marL="0" indent="0">
              <a:buNone/>
            </a:pPr>
            <a:r>
              <a:rPr lang="en-US" sz="1250" b="1" kern="0" spc="160" dirty="0">
                <a:solidFill>
                  <a:srgbClr val="161B2C"/>
                </a:solidFill>
                <a:latin typeface="Georgia" pitchFamily="34" charset="0"/>
                <a:ea typeface="Georgia" pitchFamily="34" charset="-122"/>
                <a:cs typeface="Georgia" pitchFamily="34" charset="-120"/>
              </a:rPr>
              <a:t>MONTHS OF RACING</a:t>
            </a:r>
            <a:endParaRPr lang="en-US" sz="1250" dirty="0"/>
          </a:p>
        </p:txBody>
      </p:sp>
      <p:sp>
        <p:nvSpPr>
          <p:cNvPr id="20" name="Text 17"/>
          <p:cNvSpPr/>
          <p:nvPr/>
        </p:nvSpPr>
        <p:spPr>
          <a:xfrm>
            <a:off x="9098051" y="2980944"/>
            <a:ext cx="2316404" cy="548640"/>
          </a:xfrm>
          <a:prstGeom prst="rect">
            <a:avLst/>
          </a:prstGeom>
          <a:noFill/>
          <a:ln/>
        </p:spPr>
        <p:txBody>
          <a:bodyPr wrap="square" lIns="0" tIns="0" rIns="0" bIns="0" rtlCol="0" anchor="t"/>
          <a:lstStyle/>
          <a:p>
            <a:pPr marL="0" indent="0">
              <a:lnSpc>
                <a:spcPts val="1700"/>
              </a:lnSpc>
              <a:buNone/>
            </a:pPr>
            <a:r>
              <a:rPr lang="en-US" sz="1350" i="1" dirty="0">
                <a:solidFill>
                  <a:srgbClr val="6E7484"/>
                </a:solidFill>
                <a:latin typeface="Georgia" pitchFamily="34" charset="0"/>
                <a:ea typeface="Georgia" pitchFamily="34" charset="-122"/>
                <a:cs typeface="Georgia" pitchFamily="34" charset="-120"/>
              </a:rPr>
              <a:t>September 2026 to July 2027</a:t>
            </a:r>
            <a:endParaRPr lang="en-US" sz="1350" dirty="0"/>
          </a:p>
        </p:txBody>
      </p:sp>
      <p:sp>
        <p:nvSpPr>
          <p:cNvPr id="21" name="Shape 18"/>
          <p:cNvSpPr/>
          <p:nvPr/>
        </p:nvSpPr>
        <p:spPr>
          <a:xfrm>
            <a:off x="777240" y="3639312"/>
            <a:ext cx="10637215" cy="0"/>
          </a:xfrm>
          <a:prstGeom prst="line">
            <a:avLst/>
          </a:prstGeom>
          <a:noFill/>
          <a:ln w="9525">
            <a:solidFill>
              <a:srgbClr val="E2E5EB"/>
            </a:solidFill>
            <a:prstDash val="solid"/>
          </a:ln>
        </p:spPr>
        <p:txBody>
          <a:bodyPr/>
          <a:lstStyle/>
          <a:p>
            <a:endParaRPr lang="en-AU"/>
          </a:p>
        </p:txBody>
      </p:sp>
      <p:sp>
        <p:nvSpPr>
          <p:cNvPr id="22" name="Text 19"/>
          <p:cNvSpPr/>
          <p:nvPr/>
        </p:nvSpPr>
        <p:spPr>
          <a:xfrm>
            <a:off x="777240" y="3858768"/>
            <a:ext cx="10637215" cy="2103120"/>
          </a:xfrm>
          <a:prstGeom prst="rect">
            <a:avLst/>
          </a:prstGeom>
          <a:noFill/>
          <a:ln/>
        </p:spPr>
        <p:txBody>
          <a:bodyPr wrap="square" lIns="0" tIns="0" rIns="0" bIns="0" rtlCol="0" anchor="t"/>
          <a:lstStyle/>
          <a:p>
            <a:pPr marL="215900" indent="-215900">
              <a:lnSpc>
                <a:spcPts val="1943"/>
              </a:lnSpc>
              <a:spcAft>
                <a:spcPts val="1000"/>
              </a:spcAft>
              <a:buSzPct val="100000"/>
              <a:buChar char="▪"/>
            </a:pPr>
            <a:r>
              <a:rPr lang="en-US" sz="1450" dirty="0">
                <a:solidFill>
                  <a:srgbClr val="22262F"/>
                </a:solidFill>
                <a:latin typeface="Georgia" pitchFamily="34" charset="0"/>
                <a:ea typeface="Georgia" pitchFamily="34" charset="-122"/>
                <a:cs typeface="Georgia" pitchFamily="34" charset="-120"/>
              </a:rPr>
              <a:t>Racing opens on Saturday 12 September 2026 with Combined Clubs Inshore Race 1, hosted by RSYS.</a:t>
            </a:r>
            <a:endParaRPr lang="en-US" sz="1450" dirty="0"/>
          </a:p>
          <a:p>
            <a:pPr marL="215900" indent="-215900">
              <a:lnSpc>
                <a:spcPts val="1943"/>
              </a:lnSpc>
              <a:spcAft>
                <a:spcPts val="1000"/>
              </a:spcAft>
              <a:buSzPct val="100000"/>
              <a:buChar char="▪"/>
            </a:pPr>
            <a:r>
              <a:rPr lang="en-US" sz="1450" dirty="0">
                <a:solidFill>
                  <a:srgbClr val="22262F"/>
                </a:solidFill>
                <a:latin typeface="Georgia" pitchFamily="34" charset="0"/>
                <a:ea typeface="Georgia" pitchFamily="34" charset="-122"/>
                <a:cs typeface="Georgia" pitchFamily="34" charset="-120"/>
              </a:rPr>
              <a:t>The season closes on Saturday 31 July 2027 with the final Combined Clubs Winter Series race.</a:t>
            </a:r>
            <a:endParaRPr lang="en-US" sz="1450" dirty="0"/>
          </a:p>
          <a:p>
            <a:pPr marL="215900" indent="-215900">
              <a:lnSpc>
                <a:spcPts val="1943"/>
              </a:lnSpc>
              <a:spcAft>
                <a:spcPts val="1000"/>
              </a:spcAft>
              <a:buSzPct val="100000"/>
              <a:buChar char="▪"/>
            </a:pPr>
            <a:r>
              <a:rPr lang="en-US" sz="1450" dirty="0">
                <a:solidFill>
                  <a:srgbClr val="22262F"/>
                </a:solidFill>
                <a:latin typeface="Georgia" pitchFamily="34" charset="0"/>
                <a:ea typeface="Georgia" pitchFamily="34" charset="-122"/>
                <a:cs typeface="Georgia" pitchFamily="34" charset="-120"/>
              </a:rPr>
              <a:t>Entries for every series are taken through SailSys and are open now.</a:t>
            </a:r>
            <a:endParaRPr lang="en-US" sz="1450" dirty="0"/>
          </a:p>
          <a:p>
            <a:pPr marL="215900" indent="-215900">
              <a:lnSpc>
                <a:spcPts val="1943"/>
              </a:lnSpc>
              <a:spcAft>
                <a:spcPts val="1000"/>
              </a:spcAft>
              <a:buSzPct val="100000"/>
              <a:buChar char="▪"/>
            </a:pPr>
            <a:r>
              <a:rPr lang="en-US" sz="1450" dirty="0">
                <a:solidFill>
                  <a:srgbClr val="22262F"/>
                </a:solidFill>
                <a:latin typeface="Georgia" pitchFamily="34" charset="0"/>
                <a:ea typeface="Georgia" pitchFamily="34" charset="-122"/>
                <a:cs typeface="Georgia" pitchFamily="34" charset="-120"/>
              </a:rPr>
              <a:t>All dates are drawn from the RPEYC 2026 to 2027 Sailing Calendar and may be amended by Notice to Competitors.</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OVERVIEW</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How the season runs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6</a:t>
            </a:r>
            <a:endParaRPr lang="en-US" sz="1000" dirty="0"/>
          </a:p>
        </p:txBody>
      </p:sp>
      <p:sp>
        <p:nvSpPr>
          <p:cNvPr id="8" name="Text 5"/>
          <p:cNvSpPr/>
          <p:nvPr/>
        </p:nvSpPr>
        <p:spPr>
          <a:xfrm>
            <a:off x="777240" y="1609344"/>
            <a:ext cx="1331497" cy="292608"/>
          </a:xfrm>
          <a:prstGeom prst="rect">
            <a:avLst/>
          </a:prstGeom>
          <a:noFill/>
          <a:ln/>
        </p:spPr>
        <p:txBody>
          <a:bodyPr wrap="square" lIns="0" tIns="0" rIns="0" bIns="0" rtlCol="0" anchor="ctr"/>
          <a:lstStyle/>
          <a:p>
            <a:pPr marL="0" indent="0" algn="ctr">
              <a:buNone/>
            </a:pPr>
            <a:r>
              <a:rPr lang="en-US" sz="1100" b="1" kern="0" spc="80" dirty="0">
                <a:solidFill>
                  <a:srgbClr val="AB9166"/>
                </a:solidFill>
                <a:latin typeface="Georgia" pitchFamily="34" charset="0"/>
                <a:ea typeface="Georgia" pitchFamily="34" charset="-122"/>
                <a:cs typeface="Georgia" pitchFamily="34" charset="-120"/>
              </a:rPr>
              <a:t>SEP 2026</a:t>
            </a:r>
            <a:endParaRPr lang="en-US" sz="1100" dirty="0"/>
          </a:p>
        </p:txBody>
      </p:sp>
      <p:sp>
        <p:nvSpPr>
          <p:cNvPr id="9" name="Text 6"/>
          <p:cNvSpPr/>
          <p:nvPr/>
        </p:nvSpPr>
        <p:spPr>
          <a:xfrm>
            <a:off x="2328193" y="1609344"/>
            <a:ext cx="1331497" cy="292608"/>
          </a:xfrm>
          <a:prstGeom prst="rect">
            <a:avLst/>
          </a:prstGeom>
          <a:noFill/>
          <a:ln/>
        </p:spPr>
        <p:txBody>
          <a:bodyPr wrap="square" lIns="0" tIns="0" rIns="0" bIns="0" rtlCol="0" anchor="ctr"/>
          <a:lstStyle/>
          <a:p>
            <a:pPr marL="0" indent="0" algn="ctr">
              <a:buNone/>
            </a:pPr>
            <a:r>
              <a:rPr lang="en-US" sz="1100" b="1" kern="0" spc="80" dirty="0">
                <a:solidFill>
                  <a:srgbClr val="AB9166"/>
                </a:solidFill>
                <a:latin typeface="Georgia" pitchFamily="34" charset="0"/>
                <a:ea typeface="Georgia" pitchFamily="34" charset="-122"/>
                <a:cs typeface="Georgia" pitchFamily="34" charset="-120"/>
              </a:rPr>
              <a:t>OCT 2026</a:t>
            </a:r>
            <a:endParaRPr lang="en-US" sz="1100" dirty="0"/>
          </a:p>
        </p:txBody>
      </p:sp>
      <p:sp>
        <p:nvSpPr>
          <p:cNvPr id="10" name="Text 7"/>
          <p:cNvSpPr/>
          <p:nvPr/>
        </p:nvSpPr>
        <p:spPr>
          <a:xfrm>
            <a:off x="3879146" y="1609344"/>
            <a:ext cx="1331497" cy="292608"/>
          </a:xfrm>
          <a:prstGeom prst="rect">
            <a:avLst/>
          </a:prstGeom>
          <a:noFill/>
          <a:ln/>
        </p:spPr>
        <p:txBody>
          <a:bodyPr wrap="square" lIns="0" tIns="0" rIns="0" bIns="0" rtlCol="0" anchor="ctr"/>
          <a:lstStyle/>
          <a:p>
            <a:pPr marL="0" indent="0" algn="ctr">
              <a:buNone/>
            </a:pPr>
            <a:r>
              <a:rPr lang="en-US" sz="1100" b="1" kern="0" spc="80" dirty="0">
                <a:solidFill>
                  <a:srgbClr val="AB9166"/>
                </a:solidFill>
                <a:latin typeface="Georgia" pitchFamily="34" charset="0"/>
                <a:ea typeface="Georgia" pitchFamily="34" charset="-122"/>
                <a:cs typeface="Georgia" pitchFamily="34" charset="-120"/>
              </a:rPr>
              <a:t>NOV 2026</a:t>
            </a:r>
            <a:endParaRPr lang="en-US" sz="1100" dirty="0"/>
          </a:p>
        </p:txBody>
      </p:sp>
      <p:sp>
        <p:nvSpPr>
          <p:cNvPr id="11" name="Text 8"/>
          <p:cNvSpPr/>
          <p:nvPr/>
        </p:nvSpPr>
        <p:spPr>
          <a:xfrm>
            <a:off x="5430099" y="1609344"/>
            <a:ext cx="1331497" cy="292608"/>
          </a:xfrm>
          <a:prstGeom prst="rect">
            <a:avLst/>
          </a:prstGeom>
          <a:noFill/>
          <a:ln/>
        </p:spPr>
        <p:txBody>
          <a:bodyPr wrap="square" lIns="0" tIns="0" rIns="0" bIns="0" rtlCol="0" anchor="ctr"/>
          <a:lstStyle/>
          <a:p>
            <a:pPr marL="0" indent="0" algn="ctr">
              <a:buNone/>
            </a:pPr>
            <a:r>
              <a:rPr lang="en-US" sz="1100" b="1" kern="0" spc="80" dirty="0">
                <a:solidFill>
                  <a:srgbClr val="AB9166"/>
                </a:solidFill>
                <a:latin typeface="Georgia" pitchFamily="34" charset="0"/>
                <a:ea typeface="Georgia" pitchFamily="34" charset="-122"/>
                <a:cs typeface="Georgia" pitchFamily="34" charset="-120"/>
              </a:rPr>
              <a:t>JAN 2027</a:t>
            </a:r>
            <a:endParaRPr lang="en-US" sz="1100" dirty="0"/>
          </a:p>
        </p:txBody>
      </p:sp>
      <p:sp>
        <p:nvSpPr>
          <p:cNvPr id="12" name="Text 9"/>
          <p:cNvSpPr/>
          <p:nvPr/>
        </p:nvSpPr>
        <p:spPr>
          <a:xfrm>
            <a:off x="6981052" y="1609344"/>
            <a:ext cx="1331497" cy="292608"/>
          </a:xfrm>
          <a:prstGeom prst="rect">
            <a:avLst/>
          </a:prstGeom>
          <a:noFill/>
          <a:ln/>
        </p:spPr>
        <p:txBody>
          <a:bodyPr wrap="square" lIns="0" tIns="0" rIns="0" bIns="0" rtlCol="0" anchor="ctr"/>
          <a:lstStyle/>
          <a:p>
            <a:pPr marL="0" indent="0" algn="ctr">
              <a:buNone/>
            </a:pPr>
            <a:r>
              <a:rPr lang="en-US" sz="1100" b="1" kern="0" spc="80" dirty="0">
                <a:solidFill>
                  <a:srgbClr val="AB9166"/>
                </a:solidFill>
                <a:latin typeface="Georgia" pitchFamily="34" charset="0"/>
                <a:ea typeface="Georgia" pitchFamily="34" charset="-122"/>
                <a:cs typeface="Georgia" pitchFamily="34" charset="-120"/>
              </a:rPr>
              <a:t>MAR 2027</a:t>
            </a:r>
            <a:endParaRPr lang="en-US" sz="1100" dirty="0"/>
          </a:p>
        </p:txBody>
      </p:sp>
      <p:sp>
        <p:nvSpPr>
          <p:cNvPr id="13" name="Text 10"/>
          <p:cNvSpPr/>
          <p:nvPr/>
        </p:nvSpPr>
        <p:spPr>
          <a:xfrm>
            <a:off x="8532005" y="1609344"/>
            <a:ext cx="1331497" cy="292608"/>
          </a:xfrm>
          <a:prstGeom prst="rect">
            <a:avLst/>
          </a:prstGeom>
          <a:noFill/>
          <a:ln/>
        </p:spPr>
        <p:txBody>
          <a:bodyPr wrap="square" lIns="0" tIns="0" rIns="0" bIns="0" rtlCol="0" anchor="ctr"/>
          <a:lstStyle/>
          <a:p>
            <a:pPr marL="0" indent="0" algn="ctr">
              <a:buNone/>
            </a:pPr>
            <a:r>
              <a:rPr lang="en-US" sz="1100" b="1" kern="0" spc="80" dirty="0">
                <a:solidFill>
                  <a:srgbClr val="AB9166"/>
                </a:solidFill>
                <a:latin typeface="Georgia" pitchFamily="34" charset="0"/>
                <a:ea typeface="Georgia" pitchFamily="34" charset="-122"/>
                <a:cs typeface="Georgia" pitchFamily="34" charset="-120"/>
              </a:rPr>
              <a:t>APR 2027</a:t>
            </a:r>
            <a:endParaRPr lang="en-US" sz="1100" dirty="0"/>
          </a:p>
        </p:txBody>
      </p:sp>
      <p:sp>
        <p:nvSpPr>
          <p:cNvPr id="14" name="Text 11"/>
          <p:cNvSpPr/>
          <p:nvPr/>
        </p:nvSpPr>
        <p:spPr>
          <a:xfrm>
            <a:off x="10082958" y="1609344"/>
            <a:ext cx="1331497" cy="292608"/>
          </a:xfrm>
          <a:prstGeom prst="rect">
            <a:avLst/>
          </a:prstGeom>
          <a:noFill/>
          <a:ln/>
        </p:spPr>
        <p:txBody>
          <a:bodyPr wrap="square" lIns="0" tIns="0" rIns="0" bIns="0" rtlCol="0" anchor="ctr"/>
          <a:lstStyle/>
          <a:p>
            <a:pPr marL="0" indent="0" algn="ctr">
              <a:buNone/>
            </a:pPr>
            <a:r>
              <a:rPr lang="en-US" sz="1100" b="1" kern="0" spc="80" dirty="0">
                <a:solidFill>
                  <a:srgbClr val="AB9166"/>
                </a:solidFill>
                <a:latin typeface="Georgia" pitchFamily="34" charset="0"/>
                <a:ea typeface="Georgia" pitchFamily="34" charset="-122"/>
                <a:cs typeface="Georgia" pitchFamily="34" charset="-120"/>
              </a:rPr>
              <a:t>MAY 2027</a:t>
            </a:r>
            <a:endParaRPr lang="en-US" sz="1100" dirty="0"/>
          </a:p>
        </p:txBody>
      </p:sp>
      <p:sp>
        <p:nvSpPr>
          <p:cNvPr id="15" name="Shape 12"/>
          <p:cNvSpPr/>
          <p:nvPr/>
        </p:nvSpPr>
        <p:spPr>
          <a:xfrm>
            <a:off x="1442989" y="2121408"/>
            <a:ext cx="9305718" cy="0"/>
          </a:xfrm>
          <a:prstGeom prst="line">
            <a:avLst/>
          </a:prstGeom>
          <a:noFill/>
          <a:ln w="15875">
            <a:solidFill>
              <a:srgbClr val="161B2C"/>
            </a:solidFill>
            <a:prstDash val="solid"/>
          </a:ln>
        </p:spPr>
        <p:txBody>
          <a:bodyPr/>
          <a:lstStyle/>
          <a:p>
            <a:endParaRPr lang="en-AU"/>
          </a:p>
        </p:txBody>
      </p:sp>
      <p:sp>
        <p:nvSpPr>
          <p:cNvPr id="16" name="Shape 13"/>
          <p:cNvSpPr/>
          <p:nvPr/>
        </p:nvSpPr>
        <p:spPr>
          <a:xfrm>
            <a:off x="1374409" y="2080260"/>
            <a:ext cx="137160" cy="137160"/>
          </a:xfrm>
          <a:prstGeom prst="ellipse">
            <a:avLst/>
          </a:prstGeom>
          <a:solidFill>
            <a:srgbClr val="161B2C"/>
          </a:solidFill>
          <a:ln/>
        </p:spPr>
        <p:txBody>
          <a:bodyPr/>
          <a:lstStyle/>
          <a:p>
            <a:endParaRPr lang="en-AU"/>
          </a:p>
        </p:txBody>
      </p:sp>
      <p:sp>
        <p:nvSpPr>
          <p:cNvPr id="17" name="Text 14"/>
          <p:cNvSpPr/>
          <p:nvPr/>
        </p:nvSpPr>
        <p:spPr>
          <a:xfrm>
            <a:off x="777240" y="2395728"/>
            <a:ext cx="1331497" cy="932688"/>
          </a:xfrm>
          <a:prstGeom prst="rect">
            <a:avLst/>
          </a:prstGeom>
          <a:noFill/>
          <a:ln/>
        </p:spPr>
        <p:txBody>
          <a:bodyPr wrap="square" lIns="0" tIns="0" rIns="0" bIns="0" rtlCol="0" anchor="t"/>
          <a:lstStyle/>
          <a:p>
            <a:pPr marL="0" indent="0" algn="ctr">
              <a:lnSpc>
                <a:spcPts val="1700"/>
              </a:lnSpc>
              <a:buNone/>
            </a:pPr>
            <a:r>
              <a:rPr lang="en-US" sz="1400" b="1" dirty="0">
                <a:solidFill>
                  <a:srgbClr val="161B2C"/>
                </a:solidFill>
                <a:latin typeface="Georgia" pitchFamily="34" charset="0"/>
                <a:ea typeface="Georgia" pitchFamily="34" charset="-122"/>
                <a:cs typeface="Georgia" pitchFamily="34" charset="-120"/>
              </a:rPr>
              <a:t>Inshore Series</a:t>
            </a:r>
            <a:endParaRPr lang="en-US" sz="1400" dirty="0"/>
          </a:p>
          <a:p>
            <a:pPr marL="0" indent="0" algn="ctr">
              <a:lnSpc>
                <a:spcPts val="1700"/>
              </a:lnSpc>
              <a:buNone/>
            </a:pPr>
            <a:r>
              <a:rPr lang="en-US" sz="1400" b="1" dirty="0">
                <a:solidFill>
                  <a:srgbClr val="161B2C"/>
                </a:solidFill>
                <a:latin typeface="Georgia" pitchFamily="34" charset="0"/>
                <a:ea typeface="Georgia" pitchFamily="34" charset="-122"/>
                <a:cs typeface="Georgia" pitchFamily="34" charset="-120"/>
              </a:rPr>
              <a:t>opens</a:t>
            </a:r>
            <a:endParaRPr lang="en-US" sz="1400" dirty="0"/>
          </a:p>
        </p:txBody>
      </p:sp>
      <p:sp>
        <p:nvSpPr>
          <p:cNvPr id="18" name="Text 15"/>
          <p:cNvSpPr/>
          <p:nvPr/>
        </p:nvSpPr>
        <p:spPr>
          <a:xfrm>
            <a:off x="777240" y="3419856"/>
            <a:ext cx="1331497" cy="1298448"/>
          </a:xfrm>
          <a:prstGeom prst="rect">
            <a:avLst/>
          </a:prstGeom>
          <a:noFill/>
          <a:ln/>
        </p:spPr>
        <p:txBody>
          <a:bodyPr wrap="square" lIns="0" tIns="0" rIns="0" bIns="0" rtlCol="0" anchor="t"/>
          <a:lstStyle/>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Summer Sunday</a:t>
            </a:r>
            <a:endParaRPr lang="en-US" sz="1200" dirty="0"/>
          </a:p>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Series R1</a:t>
            </a:r>
            <a:endParaRPr lang="en-US" sz="1200" dirty="0"/>
          </a:p>
        </p:txBody>
      </p:sp>
      <p:sp>
        <p:nvSpPr>
          <p:cNvPr id="19" name="Shape 16"/>
          <p:cNvSpPr/>
          <p:nvPr/>
        </p:nvSpPr>
        <p:spPr>
          <a:xfrm>
            <a:off x="2925362" y="2080260"/>
            <a:ext cx="137160" cy="137160"/>
          </a:xfrm>
          <a:prstGeom prst="ellipse">
            <a:avLst/>
          </a:prstGeom>
          <a:solidFill>
            <a:srgbClr val="161B2C"/>
          </a:solidFill>
          <a:ln/>
        </p:spPr>
        <p:txBody>
          <a:bodyPr/>
          <a:lstStyle/>
          <a:p>
            <a:endParaRPr lang="en-AU"/>
          </a:p>
        </p:txBody>
      </p:sp>
      <p:sp>
        <p:nvSpPr>
          <p:cNvPr id="20" name="Text 17"/>
          <p:cNvSpPr/>
          <p:nvPr/>
        </p:nvSpPr>
        <p:spPr>
          <a:xfrm>
            <a:off x="2328193" y="2395728"/>
            <a:ext cx="1331497" cy="932688"/>
          </a:xfrm>
          <a:prstGeom prst="rect">
            <a:avLst/>
          </a:prstGeom>
          <a:noFill/>
          <a:ln/>
        </p:spPr>
        <p:txBody>
          <a:bodyPr wrap="square" lIns="0" tIns="0" rIns="0" bIns="0" rtlCol="0" anchor="t"/>
          <a:lstStyle/>
          <a:p>
            <a:pPr marL="0" indent="0" algn="ctr">
              <a:lnSpc>
                <a:spcPts val="1700"/>
              </a:lnSpc>
              <a:buNone/>
            </a:pPr>
            <a:r>
              <a:rPr lang="en-US" sz="1400" b="1" dirty="0">
                <a:solidFill>
                  <a:srgbClr val="161B2C"/>
                </a:solidFill>
                <a:latin typeface="Georgia" pitchFamily="34" charset="0"/>
                <a:ea typeface="Georgia" pitchFamily="34" charset="-122"/>
                <a:cs typeface="Georgia" pitchFamily="34" charset="-120"/>
              </a:rPr>
              <a:t>Wednesday Series</a:t>
            </a:r>
            <a:endParaRPr lang="en-US" sz="1400" dirty="0"/>
          </a:p>
          <a:p>
            <a:pPr marL="0" indent="0" algn="ctr">
              <a:lnSpc>
                <a:spcPts val="1700"/>
              </a:lnSpc>
              <a:buNone/>
            </a:pPr>
            <a:r>
              <a:rPr lang="en-US" sz="1400" b="1" dirty="0">
                <a:solidFill>
                  <a:srgbClr val="161B2C"/>
                </a:solidFill>
                <a:latin typeface="Georgia" pitchFamily="34" charset="0"/>
                <a:ea typeface="Georgia" pitchFamily="34" charset="-122"/>
                <a:cs typeface="Georgia" pitchFamily="34" charset="-120"/>
              </a:rPr>
              <a:t>opens</a:t>
            </a:r>
            <a:endParaRPr lang="en-US" sz="1400" dirty="0"/>
          </a:p>
        </p:txBody>
      </p:sp>
      <p:sp>
        <p:nvSpPr>
          <p:cNvPr id="21" name="Text 18"/>
          <p:cNvSpPr/>
          <p:nvPr/>
        </p:nvSpPr>
        <p:spPr>
          <a:xfrm>
            <a:off x="2328193" y="3419856"/>
            <a:ext cx="1331497" cy="1298448"/>
          </a:xfrm>
          <a:prstGeom prst="rect">
            <a:avLst/>
          </a:prstGeom>
          <a:noFill/>
          <a:ln/>
        </p:spPr>
        <p:txBody>
          <a:bodyPr wrap="square" lIns="0" tIns="0" rIns="0" bIns="0" rtlCol="0" anchor="t"/>
          <a:lstStyle/>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Thistle Cup,</a:t>
            </a:r>
            <a:endParaRPr lang="en-US" sz="1200" dirty="0"/>
          </a:p>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Muriel Trophy,</a:t>
            </a:r>
            <a:endParaRPr lang="en-US" sz="1200" dirty="0"/>
          </a:p>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SASC Gaffers Day</a:t>
            </a:r>
            <a:endParaRPr lang="en-US" sz="1200" dirty="0"/>
          </a:p>
        </p:txBody>
      </p:sp>
      <p:sp>
        <p:nvSpPr>
          <p:cNvPr id="22" name="Shape 19"/>
          <p:cNvSpPr/>
          <p:nvPr/>
        </p:nvSpPr>
        <p:spPr>
          <a:xfrm>
            <a:off x="4476315" y="2080260"/>
            <a:ext cx="137160" cy="137160"/>
          </a:xfrm>
          <a:prstGeom prst="ellipse">
            <a:avLst/>
          </a:prstGeom>
          <a:solidFill>
            <a:srgbClr val="161B2C"/>
          </a:solidFill>
          <a:ln/>
        </p:spPr>
        <p:txBody>
          <a:bodyPr/>
          <a:lstStyle/>
          <a:p>
            <a:endParaRPr lang="en-AU"/>
          </a:p>
        </p:txBody>
      </p:sp>
      <p:sp>
        <p:nvSpPr>
          <p:cNvPr id="23" name="Text 20"/>
          <p:cNvSpPr/>
          <p:nvPr/>
        </p:nvSpPr>
        <p:spPr>
          <a:xfrm>
            <a:off x="3879146" y="2395728"/>
            <a:ext cx="1331497" cy="932688"/>
          </a:xfrm>
          <a:prstGeom prst="rect">
            <a:avLst/>
          </a:prstGeom>
          <a:noFill/>
          <a:ln/>
        </p:spPr>
        <p:txBody>
          <a:bodyPr wrap="square" lIns="0" tIns="0" rIns="0" bIns="0" rtlCol="0" anchor="t"/>
          <a:lstStyle/>
          <a:p>
            <a:pPr marL="0" indent="0" algn="ctr">
              <a:lnSpc>
                <a:spcPts val="1700"/>
              </a:lnSpc>
              <a:buNone/>
            </a:pPr>
            <a:r>
              <a:rPr lang="en-US" sz="1400" b="1" dirty="0">
                <a:solidFill>
                  <a:srgbClr val="161B2C"/>
                </a:solidFill>
                <a:latin typeface="Georgia" pitchFamily="34" charset="0"/>
                <a:ea typeface="Georgia" pitchFamily="34" charset="-122"/>
                <a:cs typeface="Georgia" pitchFamily="34" charset="-120"/>
              </a:rPr>
              <a:t>Centenary</a:t>
            </a:r>
            <a:endParaRPr lang="en-US" sz="1400" dirty="0"/>
          </a:p>
          <a:p>
            <a:pPr marL="0" indent="0" algn="ctr">
              <a:lnSpc>
                <a:spcPts val="1700"/>
              </a:lnSpc>
              <a:buNone/>
            </a:pPr>
            <a:r>
              <a:rPr lang="en-US" sz="1400" b="1" dirty="0">
                <a:solidFill>
                  <a:srgbClr val="161B2C"/>
                </a:solidFill>
                <a:latin typeface="Georgia" pitchFamily="34" charset="0"/>
                <a:ea typeface="Georgia" pitchFamily="34" charset="-122"/>
                <a:cs typeface="Georgia" pitchFamily="34" charset="-120"/>
              </a:rPr>
              <a:t>Regatta</a:t>
            </a:r>
            <a:endParaRPr lang="en-US" sz="1400" dirty="0"/>
          </a:p>
        </p:txBody>
      </p:sp>
      <p:sp>
        <p:nvSpPr>
          <p:cNvPr id="24" name="Text 21"/>
          <p:cNvSpPr/>
          <p:nvPr/>
        </p:nvSpPr>
        <p:spPr>
          <a:xfrm>
            <a:off x="3879146" y="3419856"/>
            <a:ext cx="1331497" cy="1298448"/>
          </a:xfrm>
          <a:prstGeom prst="rect">
            <a:avLst/>
          </a:prstGeom>
          <a:noFill/>
          <a:ln/>
        </p:spPr>
        <p:txBody>
          <a:bodyPr wrap="square" lIns="0" tIns="0" rIns="0" bIns="0" rtlCol="0" anchor="t"/>
          <a:lstStyle/>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E30 Regatta,</a:t>
            </a:r>
            <a:endParaRPr lang="en-US" sz="1200" dirty="0"/>
          </a:p>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Women on Water,</a:t>
            </a:r>
            <a:endParaRPr lang="en-US" sz="1200" dirty="0"/>
          </a:p>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Annual General Meeting</a:t>
            </a:r>
            <a:endParaRPr lang="en-US" sz="1200" dirty="0"/>
          </a:p>
        </p:txBody>
      </p:sp>
      <p:sp>
        <p:nvSpPr>
          <p:cNvPr id="25" name="Shape 22"/>
          <p:cNvSpPr/>
          <p:nvPr/>
        </p:nvSpPr>
        <p:spPr>
          <a:xfrm>
            <a:off x="6027268" y="2080260"/>
            <a:ext cx="137160" cy="137160"/>
          </a:xfrm>
          <a:prstGeom prst="ellipse">
            <a:avLst/>
          </a:prstGeom>
          <a:solidFill>
            <a:srgbClr val="161B2C"/>
          </a:solidFill>
          <a:ln/>
        </p:spPr>
        <p:txBody>
          <a:bodyPr/>
          <a:lstStyle/>
          <a:p>
            <a:endParaRPr lang="en-AU"/>
          </a:p>
        </p:txBody>
      </p:sp>
      <p:sp>
        <p:nvSpPr>
          <p:cNvPr id="26" name="Text 23"/>
          <p:cNvSpPr/>
          <p:nvPr/>
        </p:nvSpPr>
        <p:spPr>
          <a:xfrm>
            <a:off x="5430099" y="2395728"/>
            <a:ext cx="1331497" cy="932688"/>
          </a:xfrm>
          <a:prstGeom prst="rect">
            <a:avLst/>
          </a:prstGeom>
          <a:noFill/>
          <a:ln/>
        </p:spPr>
        <p:txBody>
          <a:bodyPr wrap="square" lIns="0" tIns="0" rIns="0" bIns="0" rtlCol="0" anchor="t"/>
          <a:lstStyle/>
          <a:p>
            <a:pPr marL="0" indent="0" algn="ctr">
              <a:lnSpc>
                <a:spcPts val="1700"/>
              </a:lnSpc>
              <a:buNone/>
            </a:pPr>
            <a:r>
              <a:rPr lang="en-US" sz="1400" b="1" dirty="0">
                <a:solidFill>
                  <a:srgbClr val="161B2C"/>
                </a:solidFill>
                <a:latin typeface="Georgia" pitchFamily="34" charset="0"/>
                <a:ea typeface="Georgia" pitchFamily="34" charset="-122"/>
                <a:cs typeface="Georgia" pitchFamily="34" charset="-120"/>
              </a:rPr>
              <a:t>Racing resumes</a:t>
            </a:r>
            <a:endParaRPr lang="en-US" sz="1400" dirty="0"/>
          </a:p>
        </p:txBody>
      </p:sp>
      <p:sp>
        <p:nvSpPr>
          <p:cNvPr id="27" name="Text 24"/>
          <p:cNvSpPr/>
          <p:nvPr/>
        </p:nvSpPr>
        <p:spPr>
          <a:xfrm>
            <a:off x="5430099" y="3419856"/>
            <a:ext cx="1331497" cy="1298448"/>
          </a:xfrm>
          <a:prstGeom prst="rect">
            <a:avLst/>
          </a:prstGeom>
          <a:noFill/>
          <a:ln/>
        </p:spPr>
        <p:txBody>
          <a:bodyPr wrap="square" lIns="0" tIns="0" rIns="0" bIns="0" rtlCol="0" anchor="t"/>
          <a:lstStyle/>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191st Australia</a:t>
            </a:r>
            <a:endParaRPr lang="en-US" sz="1200" dirty="0"/>
          </a:p>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Day Regatta</a:t>
            </a:r>
            <a:endParaRPr lang="en-US" sz="1200" dirty="0"/>
          </a:p>
        </p:txBody>
      </p:sp>
      <p:sp>
        <p:nvSpPr>
          <p:cNvPr id="28" name="Shape 25"/>
          <p:cNvSpPr/>
          <p:nvPr/>
        </p:nvSpPr>
        <p:spPr>
          <a:xfrm>
            <a:off x="7578221" y="2080260"/>
            <a:ext cx="137160" cy="137160"/>
          </a:xfrm>
          <a:prstGeom prst="ellipse">
            <a:avLst/>
          </a:prstGeom>
          <a:solidFill>
            <a:srgbClr val="161B2C"/>
          </a:solidFill>
          <a:ln/>
        </p:spPr>
        <p:txBody>
          <a:bodyPr/>
          <a:lstStyle/>
          <a:p>
            <a:endParaRPr lang="en-AU"/>
          </a:p>
        </p:txBody>
      </p:sp>
      <p:sp>
        <p:nvSpPr>
          <p:cNvPr id="29" name="Text 26"/>
          <p:cNvSpPr/>
          <p:nvPr/>
        </p:nvSpPr>
        <p:spPr>
          <a:xfrm>
            <a:off x="6981052" y="2395728"/>
            <a:ext cx="1331497" cy="932688"/>
          </a:xfrm>
          <a:prstGeom prst="rect">
            <a:avLst/>
          </a:prstGeom>
          <a:noFill/>
          <a:ln/>
        </p:spPr>
        <p:txBody>
          <a:bodyPr wrap="square" lIns="0" tIns="0" rIns="0" bIns="0" rtlCol="0" anchor="t"/>
          <a:lstStyle/>
          <a:p>
            <a:pPr marL="0" indent="0" algn="ctr">
              <a:lnSpc>
                <a:spcPts val="1700"/>
              </a:lnSpc>
              <a:buNone/>
            </a:pPr>
            <a:r>
              <a:rPr lang="en-US" sz="1400" b="1" dirty="0">
                <a:solidFill>
                  <a:srgbClr val="161B2C"/>
                </a:solidFill>
                <a:latin typeface="Georgia" pitchFamily="34" charset="0"/>
                <a:ea typeface="Georgia" pitchFamily="34" charset="-122"/>
                <a:cs typeface="Georgia" pitchFamily="34" charset="-120"/>
              </a:rPr>
              <a:t>Summer series</a:t>
            </a:r>
            <a:endParaRPr lang="en-US" sz="1400" dirty="0"/>
          </a:p>
          <a:p>
            <a:pPr marL="0" indent="0" algn="ctr">
              <a:lnSpc>
                <a:spcPts val="1700"/>
              </a:lnSpc>
              <a:buNone/>
            </a:pPr>
            <a:r>
              <a:rPr lang="en-US" sz="1400" b="1" dirty="0">
                <a:solidFill>
                  <a:srgbClr val="161B2C"/>
                </a:solidFill>
                <a:latin typeface="Georgia" pitchFamily="34" charset="0"/>
                <a:ea typeface="Georgia" pitchFamily="34" charset="-122"/>
                <a:cs typeface="Georgia" pitchFamily="34" charset="-120"/>
              </a:rPr>
              <a:t>conclude</a:t>
            </a:r>
            <a:endParaRPr lang="en-US" sz="1400" dirty="0"/>
          </a:p>
        </p:txBody>
      </p:sp>
      <p:sp>
        <p:nvSpPr>
          <p:cNvPr id="30" name="Text 27"/>
          <p:cNvSpPr/>
          <p:nvPr/>
        </p:nvSpPr>
        <p:spPr>
          <a:xfrm>
            <a:off x="6981052" y="3419856"/>
            <a:ext cx="1331497" cy="1298448"/>
          </a:xfrm>
          <a:prstGeom prst="rect">
            <a:avLst/>
          </a:prstGeom>
          <a:noFill/>
          <a:ln/>
        </p:spPr>
        <p:txBody>
          <a:bodyPr wrap="square" lIns="0" tIns="0" rIns="0" bIns="0" rtlCol="0" anchor="t"/>
          <a:lstStyle/>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Inshore R10,</a:t>
            </a:r>
            <a:endParaRPr lang="en-US" sz="1200" dirty="0"/>
          </a:p>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Sunday Series R5</a:t>
            </a:r>
            <a:endParaRPr lang="en-US" sz="1200" dirty="0"/>
          </a:p>
        </p:txBody>
      </p:sp>
      <p:sp>
        <p:nvSpPr>
          <p:cNvPr id="31" name="Shape 28"/>
          <p:cNvSpPr/>
          <p:nvPr/>
        </p:nvSpPr>
        <p:spPr>
          <a:xfrm>
            <a:off x="9101742" y="2052828"/>
            <a:ext cx="192024" cy="192024"/>
          </a:xfrm>
          <a:prstGeom prst="ellipse">
            <a:avLst/>
          </a:prstGeom>
          <a:solidFill>
            <a:srgbClr val="8C2327"/>
          </a:solidFill>
          <a:ln/>
        </p:spPr>
        <p:txBody>
          <a:bodyPr/>
          <a:lstStyle/>
          <a:p>
            <a:endParaRPr lang="en-AU"/>
          </a:p>
        </p:txBody>
      </p:sp>
      <p:sp>
        <p:nvSpPr>
          <p:cNvPr id="32" name="Text 29"/>
          <p:cNvSpPr/>
          <p:nvPr/>
        </p:nvSpPr>
        <p:spPr>
          <a:xfrm>
            <a:off x="8532005" y="2395728"/>
            <a:ext cx="1331497" cy="932688"/>
          </a:xfrm>
          <a:prstGeom prst="rect">
            <a:avLst/>
          </a:prstGeom>
          <a:noFill/>
          <a:ln/>
        </p:spPr>
        <p:txBody>
          <a:bodyPr wrap="square" lIns="0" tIns="0" rIns="0" bIns="0" rtlCol="0" anchor="t"/>
          <a:lstStyle/>
          <a:p>
            <a:pPr marL="0" indent="0" algn="ctr">
              <a:lnSpc>
                <a:spcPts val="1700"/>
              </a:lnSpc>
              <a:buNone/>
            </a:pPr>
            <a:r>
              <a:rPr lang="en-US" sz="1400" b="1" dirty="0">
                <a:solidFill>
                  <a:srgbClr val="8C2327"/>
                </a:solidFill>
                <a:latin typeface="Georgia" pitchFamily="34" charset="0"/>
                <a:ea typeface="Georgia" pitchFamily="34" charset="-122"/>
                <a:cs typeface="Georgia" pitchFamily="34" charset="-120"/>
              </a:rPr>
              <a:t>Classic Yacht</a:t>
            </a:r>
            <a:endParaRPr lang="en-US" sz="1400" dirty="0"/>
          </a:p>
          <a:p>
            <a:pPr marL="0" indent="0" algn="ctr">
              <a:lnSpc>
                <a:spcPts val="1700"/>
              </a:lnSpc>
              <a:buNone/>
            </a:pPr>
            <a:r>
              <a:rPr lang="en-US" sz="1400" b="1" dirty="0">
                <a:solidFill>
                  <a:srgbClr val="8C2327"/>
                </a:solidFill>
                <a:latin typeface="Georgia" pitchFamily="34" charset="0"/>
                <a:ea typeface="Georgia" pitchFamily="34" charset="-122"/>
                <a:cs typeface="Georgia" pitchFamily="34" charset="-120"/>
              </a:rPr>
              <a:t>Regatta</a:t>
            </a:r>
            <a:endParaRPr lang="en-US" sz="1400" dirty="0"/>
          </a:p>
        </p:txBody>
      </p:sp>
      <p:sp>
        <p:nvSpPr>
          <p:cNvPr id="33" name="Text 30"/>
          <p:cNvSpPr/>
          <p:nvPr/>
        </p:nvSpPr>
        <p:spPr>
          <a:xfrm>
            <a:off x="8532005" y="3419856"/>
            <a:ext cx="1331497" cy="1298448"/>
          </a:xfrm>
          <a:prstGeom prst="rect">
            <a:avLst/>
          </a:prstGeom>
          <a:noFill/>
          <a:ln/>
        </p:spPr>
        <p:txBody>
          <a:bodyPr wrap="square" lIns="0" tIns="0" rIns="0" bIns="0" rtlCol="0" anchor="t"/>
          <a:lstStyle/>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Saturday 3 April.</a:t>
            </a:r>
            <a:endParaRPr lang="en-US" sz="1200" dirty="0"/>
          </a:p>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Wednesday final</a:t>
            </a:r>
            <a:endParaRPr lang="en-US" sz="1200" dirty="0"/>
          </a:p>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race and BBQ</a:t>
            </a:r>
            <a:endParaRPr lang="en-US" sz="1200" dirty="0"/>
          </a:p>
        </p:txBody>
      </p:sp>
      <p:sp>
        <p:nvSpPr>
          <p:cNvPr id="34" name="Shape 31"/>
          <p:cNvSpPr/>
          <p:nvPr/>
        </p:nvSpPr>
        <p:spPr>
          <a:xfrm>
            <a:off x="10680127" y="2080260"/>
            <a:ext cx="137160" cy="137160"/>
          </a:xfrm>
          <a:prstGeom prst="ellipse">
            <a:avLst/>
          </a:prstGeom>
          <a:solidFill>
            <a:srgbClr val="161B2C"/>
          </a:solidFill>
          <a:ln/>
        </p:spPr>
        <p:txBody>
          <a:bodyPr/>
          <a:lstStyle/>
          <a:p>
            <a:endParaRPr lang="en-AU"/>
          </a:p>
        </p:txBody>
      </p:sp>
      <p:sp>
        <p:nvSpPr>
          <p:cNvPr id="35" name="Text 32"/>
          <p:cNvSpPr/>
          <p:nvPr/>
        </p:nvSpPr>
        <p:spPr>
          <a:xfrm>
            <a:off x="10082958" y="2395728"/>
            <a:ext cx="1331497" cy="932688"/>
          </a:xfrm>
          <a:prstGeom prst="rect">
            <a:avLst/>
          </a:prstGeom>
          <a:noFill/>
          <a:ln/>
        </p:spPr>
        <p:txBody>
          <a:bodyPr wrap="square" lIns="0" tIns="0" rIns="0" bIns="0" rtlCol="0" anchor="t"/>
          <a:lstStyle/>
          <a:p>
            <a:pPr marL="0" indent="0" algn="ctr">
              <a:lnSpc>
                <a:spcPts val="1700"/>
              </a:lnSpc>
              <a:buNone/>
            </a:pPr>
            <a:r>
              <a:rPr lang="en-US" sz="1400" b="1" dirty="0">
                <a:solidFill>
                  <a:srgbClr val="161B2C"/>
                </a:solidFill>
                <a:latin typeface="Georgia" pitchFamily="34" charset="0"/>
                <a:ea typeface="Georgia" pitchFamily="34" charset="-122"/>
                <a:cs typeface="Georgia" pitchFamily="34" charset="-120"/>
              </a:rPr>
              <a:t>Winter Series</a:t>
            </a:r>
            <a:endParaRPr lang="en-US" sz="1400" dirty="0"/>
          </a:p>
          <a:p>
            <a:pPr marL="0" indent="0" algn="ctr">
              <a:lnSpc>
                <a:spcPts val="1700"/>
              </a:lnSpc>
              <a:buNone/>
            </a:pPr>
            <a:r>
              <a:rPr lang="en-US" sz="1400" b="1" dirty="0">
                <a:solidFill>
                  <a:srgbClr val="161B2C"/>
                </a:solidFill>
                <a:latin typeface="Georgia" pitchFamily="34" charset="0"/>
                <a:ea typeface="Georgia" pitchFamily="34" charset="-122"/>
                <a:cs typeface="Georgia" pitchFamily="34" charset="-120"/>
              </a:rPr>
              <a:t>opens</a:t>
            </a:r>
            <a:endParaRPr lang="en-US" sz="1400" dirty="0"/>
          </a:p>
        </p:txBody>
      </p:sp>
      <p:sp>
        <p:nvSpPr>
          <p:cNvPr id="36" name="Text 33"/>
          <p:cNvSpPr/>
          <p:nvPr/>
        </p:nvSpPr>
        <p:spPr>
          <a:xfrm>
            <a:off x="10082958" y="3419856"/>
            <a:ext cx="1331497" cy="1298448"/>
          </a:xfrm>
          <a:prstGeom prst="rect">
            <a:avLst/>
          </a:prstGeom>
          <a:noFill/>
          <a:ln/>
        </p:spPr>
        <p:txBody>
          <a:bodyPr wrap="square" lIns="0" tIns="0" rIns="0" bIns="0" rtlCol="0" anchor="t"/>
          <a:lstStyle/>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Annual</a:t>
            </a:r>
            <a:endParaRPr lang="en-US" sz="1200" dirty="0"/>
          </a:p>
          <a:p>
            <a:pPr marL="0" indent="0" algn="ctr">
              <a:lnSpc>
                <a:spcPts val="1550"/>
              </a:lnSpc>
              <a:buNone/>
            </a:pPr>
            <a:r>
              <a:rPr lang="en-US" sz="1200" i="1" dirty="0">
                <a:solidFill>
                  <a:srgbClr val="6E7484"/>
                </a:solidFill>
                <a:latin typeface="Georgia" pitchFamily="34" charset="0"/>
                <a:ea typeface="Georgia" pitchFamily="34" charset="-122"/>
                <a:cs typeface="Georgia" pitchFamily="34" charset="-120"/>
              </a:rPr>
              <a:t>Prize-giving</a:t>
            </a:r>
            <a:endParaRPr lang="en-US" sz="1200" dirty="0"/>
          </a:p>
        </p:txBody>
      </p:sp>
      <p:sp>
        <p:nvSpPr>
          <p:cNvPr id="37" name="Shape 34"/>
          <p:cNvSpPr/>
          <p:nvPr/>
        </p:nvSpPr>
        <p:spPr>
          <a:xfrm>
            <a:off x="777240" y="4882896"/>
            <a:ext cx="10637215" cy="0"/>
          </a:xfrm>
          <a:prstGeom prst="line">
            <a:avLst/>
          </a:prstGeom>
          <a:noFill/>
          <a:ln w="9525">
            <a:solidFill>
              <a:srgbClr val="E2E5EB"/>
            </a:solidFill>
            <a:prstDash val="solid"/>
          </a:ln>
        </p:spPr>
        <p:txBody>
          <a:bodyPr/>
          <a:lstStyle/>
          <a:p>
            <a:endParaRPr lang="en-AU"/>
          </a:p>
        </p:txBody>
      </p:sp>
      <p:sp>
        <p:nvSpPr>
          <p:cNvPr id="38" name="Text 35"/>
          <p:cNvSpPr/>
          <p:nvPr/>
        </p:nvSpPr>
        <p:spPr>
          <a:xfrm>
            <a:off x="777240" y="5047488"/>
            <a:ext cx="10637215" cy="310896"/>
          </a:xfrm>
          <a:prstGeom prst="rect">
            <a:avLst/>
          </a:prstGeom>
          <a:noFill/>
          <a:ln/>
        </p:spPr>
        <p:txBody>
          <a:bodyPr wrap="square" lIns="0" tIns="0" rIns="0" bIns="0" rtlCol="0" anchor="ctr"/>
          <a:lstStyle/>
          <a:p>
            <a:pPr marL="0" indent="0">
              <a:buNone/>
            </a:pPr>
            <a:r>
              <a:rPr lang="en-US" sz="1450" i="1" dirty="0">
                <a:solidFill>
                  <a:srgbClr val="6E7484"/>
                </a:solidFill>
                <a:latin typeface="Georgia" pitchFamily="34" charset="0"/>
                <a:ea typeface="Georgia" pitchFamily="34" charset="-122"/>
                <a:cs typeface="Georgia" pitchFamily="34" charset="-120"/>
              </a:rPr>
              <a:t>Full series dates follow. The complete calendar is on the Club website and in the members' portal.</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SERIES ONE OF FOUR</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Combined Clubs Inshore Summer Series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7</a:t>
            </a:r>
            <a:endParaRPr lang="en-US" sz="1000" dirty="0"/>
          </a:p>
        </p:txBody>
      </p:sp>
      <p:sp>
        <p:nvSpPr>
          <p:cNvPr id="8" name="Text 5"/>
          <p:cNvSpPr/>
          <p:nvPr/>
        </p:nvSpPr>
        <p:spPr>
          <a:xfrm>
            <a:off x="777240" y="1353312"/>
            <a:ext cx="10637215" cy="310896"/>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Saturdays, first warning signal 1300hrs  ·  Ten races  ·  Hosted in rotation by the Sydney Harbour clubs</a:t>
            </a:r>
            <a:endParaRPr lang="en-US" sz="15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777240" y="1810512"/>
          <a:ext cx="5102352" cy="2084832"/>
        </p:xfrm>
        <a:graphic>
          <a:graphicData uri="http://schemas.openxmlformats.org/drawingml/2006/table">
            <a:tbl>
              <a:tblPr/>
              <a:tblGrid>
                <a:gridCol w="777240">
                  <a:extLst>
                    <a:ext uri="{9D8B030D-6E8A-4147-A177-3AD203B41FA5}">
                      <a16:colId xmlns:a16="http://schemas.microsoft.com/office/drawing/2014/main" val="20000"/>
                    </a:ext>
                  </a:extLst>
                </a:gridCol>
                <a:gridCol w="2404872">
                  <a:extLst>
                    <a:ext uri="{9D8B030D-6E8A-4147-A177-3AD203B41FA5}">
                      <a16:colId xmlns:a16="http://schemas.microsoft.com/office/drawing/2014/main" val="20001"/>
                    </a:ext>
                  </a:extLst>
                </a:gridCol>
                <a:gridCol w="1920240">
                  <a:extLst>
                    <a:ext uri="{9D8B030D-6E8A-4147-A177-3AD203B41FA5}">
                      <a16:colId xmlns:a16="http://schemas.microsoft.com/office/drawing/2014/main" val="20002"/>
                    </a:ext>
                  </a:extLst>
                </a:gridCol>
              </a:tblGrid>
              <a:tr h="347472">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Race</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Date</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Host club</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347472">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R1</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b="1" dirty="0">
                          <a:solidFill>
                            <a:srgbClr val="8C2327"/>
                          </a:solidFill>
                          <a:latin typeface="Georgia" pitchFamily="34" charset="0"/>
                          <a:ea typeface="Georgia" pitchFamily="34" charset="-122"/>
                          <a:cs typeface="Georgia" pitchFamily="34" charset="-120"/>
                        </a:rPr>
                        <a:t>Sat 12 Sep 2026</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RSYS</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347472">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R2</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b="1" dirty="0">
                          <a:solidFill>
                            <a:srgbClr val="8C2327"/>
                          </a:solidFill>
                          <a:latin typeface="Georgia" pitchFamily="34" charset="0"/>
                          <a:ea typeface="Georgia" pitchFamily="34" charset="-122"/>
                          <a:cs typeface="Georgia" pitchFamily="34" charset="-120"/>
                        </a:rPr>
                        <a:t>Sat 26 Sep 2026</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MHYC</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347472">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R3</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b="1" dirty="0">
                          <a:solidFill>
                            <a:srgbClr val="8C2327"/>
                          </a:solidFill>
                          <a:latin typeface="Georgia" pitchFamily="34" charset="0"/>
                          <a:ea typeface="Georgia" pitchFamily="34" charset="-122"/>
                          <a:cs typeface="Georgia" pitchFamily="34" charset="-120"/>
                        </a:rPr>
                        <a:t>Sat 10 Oct 2026</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RPEYC</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347472">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R4</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b="1" dirty="0">
                          <a:solidFill>
                            <a:srgbClr val="8C2327"/>
                          </a:solidFill>
                          <a:latin typeface="Georgia" pitchFamily="34" charset="0"/>
                          <a:ea typeface="Georgia" pitchFamily="34" charset="-122"/>
                          <a:cs typeface="Georgia" pitchFamily="34" charset="-120"/>
                        </a:rPr>
                        <a:t>Sat 7 Nov 2026</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RSYS and VYC</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r h="347472">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R5</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b="1" dirty="0">
                          <a:solidFill>
                            <a:srgbClr val="8C2327"/>
                          </a:solidFill>
                          <a:latin typeface="Georgia" pitchFamily="34" charset="0"/>
                          <a:ea typeface="Georgia" pitchFamily="34" charset="-122"/>
                          <a:cs typeface="Georgia" pitchFamily="34" charset="-120"/>
                        </a:rPr>
                        <a:t>Sat 21 Nov 2026</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MHYC and MYC</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15" name="Table 1"/>
          <p:cNvGraphicFramePr>
            <a:graphicFrameLocks noGrp="1"/>
          </p:cNvGraphicFramePr>
          <p:nvPr>
            <p:extLst>
              <p:ext uri="{D42A27DB-BD31-4B8C-83A1-F6EECF244321}">
                <p14:modId xmlns:p14="http://schemas.microsoft.com/office/powerpoint/2010/main" val="1579011935"/>
              </p:ext>
            </p:extLst>
          </p:nvPr>
        </p:nvGraphicFramePr>
        <p:xfrm>
          <a:off x="6309360" y="1810512"/>
          <a:ext cx="5102352" cy="2084832"/>
        </p:xfrm>
        <a:graphic>
          <a:graphicData uri="http://schemas.openxmlformats.org/drawingml/2006/table">
            <a:tbl>
              <a:tblPr/>
              <a:tblGrid>
                <a:gridCol w="777240">
                  <a:extLst>
                    <a:ext uri="{9D8B030D-6E8A-4147-A177-3AD203B41FA5}">
                      <a16:colId xmlns:a16="http://schemas.microsoft.com/office/drawing/2014/main" val="20000"/>
                    </a:ext>
                  </a:extLst>
                </a:gridCol>
                <a:gridCol w="2404872">
                  <a:extLst>
                    <a:ext uri="{9D8B030D-6E8A-4147-A177-3AD203B41FA5}">
                      <a16:colId xmlns:a16="http://schemas.microsoft.com/office/drawing/2014/main" val="20001"/>
                    </a:ext>
                  </a:extLst>
                </a:gridCol>
                <a:gridCol w="1920240">
                  <a:extLst>
                    <a:ext uri="{9D8B030D-6E8A-4147-A177-3AD203B41FA5}">
                      <a16:colId xmlns:a16="http://schemas.microsoft.com/office/drawing/2014/main" val="20002"/>
                    </a:ext>
                  </a:extLst>
                </a:gridCol>
              </a:tblGrid>
              <a:tr h="347472">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Race</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Date</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00" b="1" kern="0" spc="120" dirty="0">
                          <a:solidFill>
                            <a:srgbClr val="C9B394"/>
                          </a:solidFill>
                          <a:latin typeface="Georgia" pitchFamily="34" charset="0"/>
                          <a:ea typeface="Georgia" pitchFamily="34" charset="-122"/>
                          <a:cs typeface="Georgia" pitchFamily="34" charset="-120"/>
                        </a:rPr>
                        <a:t>Host club</a:t>
                      </a:r>
                      <a:endParaRPr lang="en-US" sz="120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347472">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R6</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b="1" dirty="0">
                          <a:solidFill>
                            <a:srgbClr val="8C2327"/>
                          </a:solidFill>
                          <a:latin typeface="Georgia" pitchFamily="34" charset="0"/>
                          <a:ea typeface="Georgia" pitchFamily="34" charset="-122"/>
                          <a:cs typeface="Georgia" pitchFamily="34" charset="-120"/>
                        </a:rPr>
                        <a:t>Sat 12 Dec 2026</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RANSA</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347472">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R7</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b="1" dirty="0">
                          <a:solidFill>
                            <a:srgbClr val="8C2327"/>
                          </a:solidFill>
                          <a:latin typeface="Georgia" pitchFamily="34" charset="0"/>
                          <a:ea typeface="Georgia" pitchFamily="34" charset="-122"/>
                          <a:cs typeface="Georgia" pitchFamily="34" charset="-120"/>
                        </a:rPr>
                        <a:t>Sat 16 Jan 2027</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RANSA</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347472">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R8</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b="1" dirty="0">
                          <a:solidFill>
                            <a:srgbClr val="8C2327"/>
                          </a:solidFill>
                          <a:latin typeface="Georgia" pitchFamily="34" charset="0"/>
                          <a:ea typeface="Georgia" pitchFamily="34" charset="-122"/>
                          <a:cs typeface="Georgia" pitchFamily="34" charset="-120"/>
                        </a:rPr>
                        <a:t>Sat 30 Jan 2027</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MHYC</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347472">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R9</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b="1" dirty="0">
                          <a:solidFill>
                            <a:srgbClr val="8C2327"/>
                          </a:solidFill>
                          <a:latin typeface="Georgia" pitchFamily="34" charset="0"/>
                          <a:ea typeface="Georgia" pitchFamily="34" charset="-122"/>
                          <a:cs typeface="Georgia" pitchFamily="34" charset="-120"/>
                        </a:rPr>
                        <a:t>Sat 20 Feb 2027</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RSYS</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r h="347472">
                <a:tc>
                  <a:txBody>
                    <a:bodyPr/>
                    <a:lstStyle/>
                    <a:p>
                      <a:pPr marL="0" indent="0">
                        <a:buNone/>
                      </a:pPr>
                      <a:r>
                        <a:rPr lang="en-US" sz="1300" b="1" dirty="0">
                          <a:solidFill>
                            <a:srgbClr val="161B2C"/>
                          </a:solidFill>
                          <a:latin typeface="Georgia" pitchFamily="34" charset="0"/>
                          <a:ea typeface="Georgia" pitchFamily="34" charset="-122"/>
                          <a:cs typeface="Georgia" pitchFamily="34" charset="-120"/>
                        </a:rPr>
                        <a:t>R10</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b="1" dirty="0">
                          <a:solidFill>
                            <a:srgbClr val="8C2327"/>
                          </a:solidFill>
                          <a:latin typeface="Georgia" pitchFamily="34" charset="0"/>
                          <a:ea typeface="Georgia" pitchFamily="34" charset="-122"/>
                          <a:cs typeface="Georgia" pitchFamily="34" charset="-120"/>
                        </a:rPr>
                        <a:t>Sat 20 Mar 2027</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00" dirty="0">
                          <a:solidFill>
                            <a:srgbClr val="22262F"/>
                          </a:solidFill>
                          <a:latin typeface="Georgia" pitchFamily="34" charset="0"/>
                          <a:ea typeface="Georgia" pitchFamily="34" charset="-122"/>
                          <a:cs typeface="Georgia" pitchFamily="34" charset="-120"/>
                        </a:rPr>
                        <a:t>RPEYC</a:t>
                      </a:r>
                      <a:endParaRPr lang="en-US" sz="130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1" name="Shape 6"/>
          <p:cNvSpPr/>
          <p:nvPr/>
        </p:nvSpPr>
        <p:spPr>
          <a:xfrm>
            <a:off x="777240" y="4059936"/>
            <a:ext cx="10637215" cy="0"/>
          </a:xfrm>
          <a:prstGeom prst="line">
            <a:avLst/>
          </a:prstGeom>
          <a:noFill/>
          <a:ln w="12700">
            <a:solidFill>
              <a:srgbClr val="C9CDD6"/>
            </a:solidFill>
            <a:prstDash val="solid"/>
          </a:ln>
        </p:spPr>
        <p:txBody>
          <a:bodyPr/>
          <a:lstStyle/>
          <a:p>
            <a:endParaRPr lang="en-AU"/>
          </a:p>
        </p:txBody>
      </p:sp>
      <p:sp>
        <p:nvSpPr>
          <p:cNvPr id="12" name="Text 7"/>
          <p:cNvSpPr/>
          <p:nvPr/>
        </p:nvSpPr>
        <p:spPr>
          <a:xfrm>
            <a:off x="777240" y="4224528"/>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Racing away from home</a:t>
            </a:r>
            <a:endParaRPr lang="en-US" sz="1550" dirty="0"/>
          </a:p>
        </p:txBody>
      </p:sp>
      <p:sp>
        <p:nvSpPr>
          <p:cNvPr id="13" name="Text 8"/>
          <p:cNvSpPr/>
          <p:nvPr/>
        </p:nvSpPr>
        <p:spPr>
          <a:xfrm>
            <a:off x="777240" y="4590288"/>
            <a:ext cx="5126584" cy="137160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Eight of the ten races are hosted by another club. Start areas, courses, radio channels and protest time limits all differ between hosts. Read the host club's Sailing Instructions before each race.</a:t>
            </a:r>
            <a:endParaRPr lang="en-US" sz="1350" dirty="0"/>
          </a:p>
        </p:txBody>
      </p:sp>
      <p:sp>
        <p:nvSpPr>
          <p:cNvPr id="14" name="Text 9"/>
          <p:cNvSpPr/>
          <p:nvPr/>
        </p:nvSpPr>
        <p:spPr>
          <a:xfrm>
            <a:off x="6287872" y="4224528"/>
            <a:ext cx="5126584"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RPEYC hosts twice</a:t>
            </a:r>
            <a:endParaRPr lang="en-US" sz="1550" dirty="0"/>
          </a:p>
        </p:txBody>
      </p:sp>
      <p:sp>
        <p:nvSpPr>
          <p:cNvPr id="10" name="Text 10"/>
          <p:cNvSpPr/>
          <p:nvPr/>
        </p:nvSpPr>
        <p:spPr>
          <a:xfrm>
            <a:off x="6287872" y="4590288"/>
            <a:ext cx="5126584" cy="137160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The Club runs Race 3 in October and Race 10 in March. These are the two Saturdays of the summer where we need the largest volunteer turnout.</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SERIES TWO OF FOUR</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RPEYC Summer Sunday Series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8</a:t>
            </a:r>
            <a:endParaRPr lang="en-US" sz="1000" dirty="0"/>
          </a:p>
        </p:txBody>
      </p:sp>
      <p:sp>
        <p:nvSpPr>
          <p:cNvPr id="8" name="Text 5"/>
          <p:cNvSpPr/>
          <p:nvPr/>
        </p:nvSpPr>
        <p:spPr>
          <a:xfrm>
            <a:off x="777240" y="1353312"/>
            <a:ext cx="10637215" cy="310896"/>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Sundays, first warning signal 1130hrs  ·  Five races  ·  Run by RPEYC</a:t>
            </a:r>
            <a:endParaRPr lang="en-US" sz="1500" dirty="0"/>
          </a:p>
        </p:txBody>
      </p:sp>
      <p:graphicFrame>
        <p:nvGraphicFramePr>
          <p:cNvPr id="9" name="Table 0"/>
          <p:cNvGraphicFramePr>
            <a:graphicFrameLocks noGrp="1"/>
          </p:cNvGraphicFramePr>
          <p:nvPr>
            <p:extLst>
              <p:ext uri="{D42A27DB-BD31-4B8C-83A1-F6EECF244321}">
                <p14:modId xmlns:p14="http://schemas.microsoft.com/office/powerpoint/2010/main" val="867594253"/>
              </p:ext>
            </p:extLst>
          </p:nvPr>
        </p:nvGraphicFramePr>
        <p:xfrm>
          <a:off x="777240" y="1810512"/>
          <a:ext cx="6583680" cy="2414016"/>
        </p:xfrm>
        <a:graphic>
          <a:graphicData uri="http://schemas.openxmlformats.org/drawingml/2006/table">
            <a:tbl>
              <a:tblPr/>
              <a:tblGrid>
                <a:gridCol w="822960">
                  <a:extLst>
                    <a:ext uri="{9D8B030D-6E8A-4147-A177-3AD203B41FA5}">
                      <a16:colId xmlns:a16="http://schemas.microsoft.com/office/drawing/2014/main" val="20000"/>
                    </a:ext>
                  </a:extLst>
                </a:gridCol>
                <a:gridCol w="3383280">
                  <a:extLst>
                    <a:ext uri="{9D8B030D-6E8A-4147-A177-3AD203B41FA5}">
                      <a16:colId xmlns:a16="http://schemas.microsoft.com/office/drawing/2014/main" val="20001"/>
                    </a:ext>
                  </a:extLst>
                </a:gridCol>
                <a:gridCol w="2377440">
                  <a:extLst>
                    <a:ext uri="{9D8B030D-6E8A-4147-A177-3AD203B41FA5}">
                      <a16:colId xmlns:a16="http://schemas.microsoft.com/office/drawing/2014/main" val="20002"/>
                    </a:ext>
                  </a:extLst>
                </a:gridCol>
              </a:tblGrid>
              <a:tr h="402336">
                <a:tc>
                  <a:txBody>
                    <a:bodyPr/>
                    <a:lstStyle/>
                    <a:p>
                      <a:pPr marL="0" indent="0">
                        <a:buNone/>
                      </a:pPr>
                      <a:r>
                        <a:rPr lang="en-US" sz="1250" b="1" kern="0" spc="120" dirty="0">
                          <a:solidFill>
                            <a:srgbClr val="C9B394"/>
                          </a:solidFill>
                          <a:latin typeface="Georgia" pitchFamily="34" charset="0"/>
                          <a:ea typeface="Georgia" pitchFamily="34" charset="-122"/>
                          <a:cs typeface="Georgia" pitchFamily="34" charset="-120"/>
                        </a:rPr>
                        <a:t>Race</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50" b="1" kern="0" spc="120" dirty="0">
                          <a:solidFill>
                            <a:srgbClr val="C9B394"/>
                          </a:solidFill>
                          <a:latin typeface="Georgia" pitchFamily="34" charset="0"/>
                          <a:ea typeface="Georgia" pitchFamily="34" charset="-122"/>
                          <a:cs typeface="Georgia" pitchFamily="34" charset="-120"/>
                        </a:rPr>
                        <a:t>Date</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tc>
                  <a:txBody>
                    <a:bodyPr/>
                    <a:lstStyle/>
                    <a:p>
                      <a:pPr marL="0" indent="0">
                        <a:buNone/>
                      </a:pPr>
                      <a:r>
                        <a:rPr lang="en-US" sz="1250" b="1" kern="0" spc="120" dirty="0">
                          <a:solidFill>
                            <a:srgbClr val="C9B394"/>
                          </a:solidFill>
                          <a:latin typeface="Georgia" pitchFamily="34" charset="0"/>
                          <a:ea typeface="Georgia" pitchFamily="34" charset="-122"/>
                          <a:cs typeface="Georgia" pitchFamily="34" charset="-120"/>
                        </a:rPr>
                        <a:t>Note</a:t>
                      </a:r>
                      <a:endParaRPr lang="en-US" sz="1250" dirty="0">
                        <a:latin typeface="Georgia" charset="0"/>
                        <a:ea typeface="Georgia" charset="0"/>
                        <a:cs typeface="Georgia" charset="0"/>
                      </a:endParaRPr>
                    </a:p>
                  </a:txBody>
                  <a:tcPr marL="0" marR="101600" marT="38100" marB="38100" anchor="ctr">
                    <a:lnL w="0" cap="flat" cmpd="sng" algn="ctr">
                      <a:noFill/>
                    </a:lnL>
                    <a:lnR w="0" cap="flat" cmpd="sng" algn="ctr">
                      <a:noFill/>
                    </a:lnR>
                    <a:lnT w="0" cap="flat" cmpd="sng" algn="ctr">
                      <a:noFill/>
                    </a:lnT>
                    <a:lnB w="9525" cap="flat" cmpd="sng" algn="ctr">
                      <a:solidFill>
                        <a:srgbClr val="161B2C"/>
                      </a:solidFill>
                      <a:prstDash val="solid"/>
                      <a:round/>
                      <a:headEnd type="none" w="med" len="med"/>
                      <a:tailEnd type="none" w="med" len="med"/>
                    </a:lnB>
                    <a:solidFill>
                      <a:srgbClr val="161B2C"/>
                    </a:solidFill>
                  </a:tcPr>
                </a:tc>
                <a:extLst>
                  <a:ext uri="{0D108BD9-81ED-4DB2-BD59-A6C34878D82A}">
                    <a16:rowId xmlns:a16="http://schemas.microsoft.com/office/drawing/2014/main" val="10000"/>
                  </a:ext>
                </a:extLst>
              </a:tr>
              <a:tr h="402336">
                <a:tc>
                  <a:txBody>
                    <a:bodyPr/>
                    <a:lstStyle/>
                    <a:p>
                      <a:pPr marL="0" indent="0">
                        <a:buNone/>
                      </a:pPr>
                      <a:r>
                        <a:rPr lang="en-US" sz="1350" b="1" dirty="0">
                          <a:solidFill>
                            <a:srgbClr val="161B2C"/>
                          </a:solidFill>
                          <a:latin typeface="Georgia" pitchFamily="34" charset="0"/>
                          <a:ea typeface="Georgia" pitchFamily="34" charset="-122"/>
                          <a:cs typeface="Georgia" pitchFamily="34" charset="-120"/>
                        </a:rPr>
                        <a:t>R1</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Sunday 27 September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161B2C"/>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1"/>
                  </a:ext>
                </a:extLst>
              </a:tr>
              <a:tr h="402336">
                <a:tc>
                  <a:txBody>
                    <a:bodyPr/>
                    <a:lstStyle/>
                    <a:p>
                      <a:pPr marL="0" indent="0">
                        <a:buNone/>
                      </a:pPr>
                      <a:r>
                        <a:rPr lang="en-US" sz="1350" b="1" dirty="0">
                          <a:solidFill>
                            <a:srgbClr val="161B2C"/>
                          </a:solidFill>
                          <a:latin typeface="Georgia" pitchFamily="34" charset="0"/>
                          <a:ea typeface="Georgia" pitchFamily="34" charset="-122"/>
                          <a:cs typeface="Georgia" pitchFamily="34" charset="-120"/>
                        </a:rPr>
                        <a:t>R2</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Sunday 1 November 2026</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2"/>
                  </a:ext>
                </a:extLst>
              </a:tr>
              <a:tr h="402336">
                <a:tc>
                  <a:txBody>
                    <a:bodyPr/>
                    <a:lstStyle/>
                    <a:p>
                      <a:pPr marL="0" indent="0">
                        <a:buNone/>
                      </a:pPr>
                      <a:r>
                        <a:rPr lang="en-US" sz="1350" b="1" dirty="0">
                          <a:solidFill>
                            <a:srgbClr val="161B2C"/>
                          </a:solidFill>
                          <a:latin typeface="Georgia" pitchFamily="34" charset="0"/>
                          <a:ea typeface="Georgia" pitchFamily="34" charset="-122"/>
                          <a:cs typeface="Georgia" pitchFamily="34" charset="-120"/>
                        </a:rPr>
                        <a:t>R3</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Sunday 17 January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3"/>
                  </a:ext>
                </a:extLst>
              </a:tr>
              <a:tr h="402336">
                <a:tc>
                  <a:txBody>
                    <a:bodyPr/>
                    <a:lstStyle/>
                    <a:p>
                      <a:pPr marL="0" indent="0">
                        <a:buNone/>
                      </a:pPr>
                      <a:r>
                        <a:rPr lang="en-US" sz="1350" b="1" dirty="0">
                          <a:solidFill>
                            <a:srgbClr val="161B2C"/>
                          </a:solidFill>
                          <a:latin typeface="Georgia" pitchFamily="34" charset="0"/>
                          <a:ea typeface="Georgia" pitchFamily="34" charset="-122"/>
                          <a:cs typeface="Georgia" pitchFamily="34" charset="-120"/>
                        </a:rPr>
                        <a:t>R4</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Sunday 7 February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4"/>
                  </a:ext>
                </a:extLst>
              </a:tr>
              <a:tr h="402336">
                <a:tc>
                  <a:txBody>
                    <a:bodyPr/>
                    <a:lstStyle/>
                    <a:p>
                      <a:pPr marL="0" indent="0">
                        <a:buNone/>
                      </a:pPr>
                      <a:r>
                        <a:rPr lang="en-US" sz="1350" b="1" dirty="0">
                          <a:solidFill>
                            <a:srgbClr val="161B2C"/>
                          </a:solidFill>
                          <a:latin typeface="Georgia" pitchFamily="34" charset="0"/>
                          <a:ea typeface="Georgia" pitchFamily="34" charset="-122"/>
                          <a:cs typeface="Georgia" pitchFamily="34" charset="-120"/>
                        </a:rPr>
                        <a:t>R5</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r>
                        <a:rPr lang="en-US" sz="1350" b="1" dirty="0">
                          <a:solidFill>
                            <a:srgbClr val="8C2327"/>
                          </a:solidFill>
                          <a:latin typeface="Georgia" pitchFamily="34" charset="0"/>
                          <a:ea typeface="Georgia" pitchFamily="34" charset="-122"/>
                          <a:cs typeface="Georgia" pitchFamily="34" charset="-120"/>
                        </a:rPr>
                        <a:t>Sunday 14 March 2027</a:t>
                      </a: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tc>
                  <a:txBody>
                    <a:bodyPr/>
                    <a:lstStyle/>
                    <a:p>
                      <a:pPr marL="0" indent="0">
                        <a:buNone/>
                      </a:pPr>
                      <a:endParaRPr lang="en-US" sz="1350" dirty="0">
                        <a:latin typeface="Georgia" charset="0"/>
                        <a:ea typeface="Georgia" charset="0"/>
                        <a:cs typeface="Georgia" charset="0"/>
                      </a:endParaRPr>
                    </a:p>
                  </a:txBody>
                  <a:tcPr marL="0" marR="101600" marT="38100" marB="38100" anchor="ctr">
                    <a:lnL w="0" cap="flat" cmpd="sng" algn="ctr">
                      <a:noFill/>
                    </a:lnL>
                    <a:lnR w="0" cap="flat" cmpd="sng" algn="ctr">
                      <a:noFill/>
                    </a:lnR>
                    <a:lnT w="9525" cap="flat" cmpd="sng" algn="ctr">
                      <a:solidFill>
                        <a:srgbClr val="E2E5EB"/>
                      </a:solidFill>
                      <a:prstDash val="solid"/>
                      <a:round/>
                      <a:headEnd type="none" w="med" len="med"/>
                      <a:tailEnd type="none" w="med" len="med"/>
                    </a:lnT>
                    <a:lnB w="9525" cap="flat" cmpd="sng" algn="ctr">
                      <a:solidFill>
                        <a:srgbClr val="E2E5EB"/>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Text 6"/>
          <p:cNvSpPr/>
          <p:nvPr/>
        </p:nvSpPr>
        <p:spPr>
          <a:xfrm>
            <a:off x="7863840" y="1810512"/>
            <a:ext cx="3547872" cy="310896"/>
          </a:xfrm>
          <a:prstGeom prst="rect">
            <a:avLst/>
          </a:prstGeom>
          <a:noFill/>
          <a:ln/>
        </p:spPr>
        <p:txBody>
          <a:bodyPr wrap="square" lIns="0" tIns="0" rIns="0" bIns="0" rtlCol="0" anchor="t"/>
          <a:lstStyle/>
          <a:p>
            <a:pPr marL="0" indent="0">
              <a:buNone/>
            </a:pPr>
            <a:r>
              <a:rPr lang="en-US" sz="1550" b="1" dirty="0">
                <a:solidFill>
                  <a:srgbClr val="161B2C"/>
                </a:solidFill>
                <a:latin typeface="Georgia" pitchFamily="34" charset="0"/>
                <a:ea typeface="Georgia" pitchFamily="34" charset="-122"/>
                <a:cs typeface="Georgia" pitchFamily="34" charset="-120"/>
              </a:rPr>
              <a:t>Back at the Club for lunch</a:t>
            </a:r>
            <a:endParaRPr lang="en-US" sz="1550" dirty="0"/>
          </a:p>
        </p:txBody>
      </p:sp>
      <p:sp>
        <p:nvSpPr>
          <p:cNvPr id="11" name="Text 7"/>
          <p:cNvSpPr/>
          <p:nvPr/>
        </p:nvSpPr>
        <p:spPr>
          <a:xfrm>
            <a:off x="7863840" y="2176272"/>
            <a:ext cx="3547872" cy="2011680"/>
          </a:xfrm>
          <a:prstGeom prst="rect">
            <a:avLst/>
          </a:prstGeom>
          <a:noFill/>
          <a:ln/>
        </p:spPr>
        <p:txBody>
          <a:bodyPr wrap="square" lIns="0" tIns="0" rIns="0" bIns="0" rtlCol="0" anchor="t"/>
          <a:lstStyle/>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Racing starts at 1130hrs. The early start means owners, skippers and crew are back at the Club in good time for lunch afterwards.</a:t>
            </a:r>
            <a:endParaRPr lang="en-US" sz="1350" dirty="0"/>
          </a:p>
          <a:p>
            <a:pPr marL="0" indent="0">
              <a:lnSpc>
                <a:spcPts val="1836"/>
              </a:lnSpc>
              <a:buNone/>
            </a:pPr>
            <a:endParaRPr lang="en-US" sz="1350" dirty="0"/>
          </a:p>
          <a:p>
            <a:pPr marL="0" indent="0">
              <a:lnSpc>
                <a:spcPts val="1836"/>
              </a:lnSpc>
              <a:buNone/>
            </a:pPr>
            <a:r>
              <a:rPr lang="en-US" sz="1350" dirty="0">
                <a:solidFill>
                  <a:srgbClr val="22262F"/>
                </a:solidFill>
                <a:latin typeface="Georgia" pitchFamily="34" charset="0"/>
                <a:ea typeface="Georgia" pitchFamily="34" charset="-122"/>
                <a:cs typeface="Georgia" pitchFamily="34" charset="-120"/>
              </a:rPr>
              <a:t>It makes the Sunday Series the easiest racing in the calendar to bring new crew into.</a:t>
            </a:r>
            <a:endParaRPr lang="en-US" sz="1350" dirty="0"/>
          </a:p>
        </p:txBody>
      </p:sp>
      <p:sp>
        <p:nvSpPr>
          <p:cNvPr id="12" name="Shape 8"/>
          <p:cNvSpPr/>
          <p:nvPr/>
        </p:nvSpPr>
        <p:spPr>
          <a:xfrm>
            <a:off x="777240" y="4480560"/>
            <a:ext cx="10637215" cy="0"/>
          </a:xfrm>
          <a:prstGeom prst="line">
            <a:avLst/>
          </a:prstGeom>
          <a:noFill/>
          <a:ln w="9525">
            <a:solidFill>
              <a:srgbClr val="E2E5EB"/>
            </a:solidFill>
            <a:prstDash val="solid"/>
          </a:ln>
        </p:spPr>
        <p:txBody>
          <a:bodyPr/>
          <a:lstStyle/>
          <a:p>
            <a:endParaRPr lang="en-AU"/>
          </a:p>
        </p:txBody>
      </p:sp>
      <p:sp>
        <p:nvSpPr>
          <p:cNvPr id="13" name="Text 9"/>
          <p:cNvSpPr/>
          <p:nvPr/>
        </p:nvSpPr>
        <p:spPr>
          <a:xfrm>
            <a:off x="777240" y="4681728"/>
            <a:ext cx="10637215" cy="1097280"/>
          </a:xfrm>
          <a:prstGeom prst="rect">
            <a:avLst/>
          </a:prstGeom>
          <a:noFill/>
          <a:ln/>
        </p:spPr>
        <p:txBody>
          <a:bodyPr wrap="square" lIns="0" tIns="0" rIns="0" bIns="0" rtlCol="0" anchor="t"/>
          <a:lstStyle/>
          <a:p>
            <a:pPr>
              <a:lnSpc>
                <a:spcPts val="2010"/>
              </a:lnSpc>
              <a:spcAft>
                <a:spcPts val="800"/>
              </a:spcAft>
              <a:buSzPct val="100000"/>
            </a:pP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384048"/>
            <a:ext cx="8686800" cy="237744"/>
          </a:xfrm>
          <a:prstGeom prst="rect">
            <a:avLst/>
          </a:prstGeom>
          <a:noFill/>
          <a:ln/>
        </p:spPr>
        <p:txBody>
          <a:bodyPr wrap="square" lIns="0" tIns="0" rIns="0" bIns="0" rtlCol="0" anchor="ctr"/>
          <a:lstStyle/>
          <a:p>
            <a:pPr marL="0" indent="0">
              <a:buNone/>
            </a:pPr>
            <a:r>
              <a:rPr lang="en-US" sz="1050" b="1" kern="0" spc="300" dirty="0">
                <a:solidFill>
                  <a:srgbClr val="AB9166"/>
                </a:solidFill>
                <a:latin typeface="Georgia" pitchFamily="34" charset="0"/>
                <a:ea typeface="Georgia" pitchFamily="34" charset="-122"/>
                <a:cs typeface="Georgia" pitchFamily="34" charset="-120"/>
              </a:rPr>
              <a:t>SERIES THREE OF FOUR</a:t>
            </a:r>
            <a:endParaRPr lang="en-US" sz="1050" dirty="0"/>
          </a:p>
        </p:txBody>
      </p:sp>
      <p:sp>
        <p:nvSpPr>
          <p:cNvPr id="3" name="Text 1"/>
          <p:cNvSpPr/>
          <p:nvPr/>
        </p:nvSpPr>
        <p:spPr>
          <a:xfrm>
            <a:off x="777240" y="658368"/>
            <a:ext cx="9509760" cy="603504"/>
          </a:xfrm>
          <a:prstGeom prst="rect">
            <a:avLst/>
          </a:prstGeom>
          <a:noFill/>
          <a:ln/>
        </p:spPr>
        <p:txBody>
          <a:bodyPr wrap="square" lIns="0" tIns="0" rIns="0" bIns="0" rtlCol="0" anchor="ctr"/>
          <a:lstStyle/>
          <a:p>
            <a:pPr marL="0" indent="0">
              <a:buNone/>
            </a:pPr>
            <a:r>
              <a:rPr lang="en-US" sz="3200" b="1" dirty="0">
                <a:solidFill>
                  <a:srgbClr val="161B2C"/>
                </a:solidFill>
                <a:latin typeface="Georgia" pitchFamily="34" charset="0"/>
                <a:ea typeface="Georgia" pitchFamily="34" charset="-122"/>
                <a:cs typeface="Georgia" pitchFamily="34" charset="-120"/>
              </a:rPr>
              <a:t>RPEYC Wednesday Series</a:t>
            </a:r>
            <a:endParaRPr lang="en-US" sz="3200" dirty="0"/>
          </a:p>
        </p:txBody>
      </p:sp>
      <p:pic>
        <p:nvPicPr>
          <p:cNvPr id="4" name="Image 0" descr="assets/crest.png"/>
          <p:cNvPicPr>
            <a:picLocks noChangeAspect="1"/>
          </p:cNvPicPr>
          <p:nvPr/>
        </p:nvPicPr>
        <p:blipFill>
          <a:blip r:embed="rId3"/>
          <a:stretch>
            <a:fillRect/>
          </a:stretch>
        </p:blipFill>
        <p:spPr>
          <a:xfrm>
            <a:off x="11091672" y="384048"/>
            <a:ext cx="502920" cy="576072"/>
          </a:xfrm>
          <a:prstGeom prst="rect">
            <a:avLst/>
          </a:prstGeom>
        </p:spPr>
      </p:pic>
      <p:sp>
        <p:nvSpPr>
          <p:cNvPr id="5" name="Text 2"/>
          <p:cNvSpPr/>
          <p:nvPr/>
        </p:nvSpPr>
        <p:spPr>
          <a:xfrm>
            <a:off x="777240" y="6327648"/>
            <a:ext cx="4572000" cy="256032"/>
          </a:xfrm>
          <a:prstGeom prst="rect">
            <a:avLst/>
          </a:prstGeom>
          <a:noFill/>
          <a:ln/>
        </p:spPr>
        <p:txBody>
          <a:bodyPr wrap="square" lIns="0" tIns="0" rIns="0" bIns="0" rtlCol="0" anchor="ctr"/>
          <a:lstStyle/>
          <a:p>
            <a:pPr marL="0" indent="0">
              <a:buNone/>
            </a:pPr>
            <a:r>
              <a:rPr lang="en-US" sz="1000" kern="0" spc="40" dirty="0">
                <a:solidFill>
                  <a:srgbClr val="6E7484"/>
                </a:solidFill>
                <a:latin typeface="Georgia" pitchFamily="34" charset="0"/>
                <a:ea typeface="Georgia" pitchFamily="34" charset="-122"/>
                <a:cs typeface="Georgia" pitchFamily="34" charset="-120"/>
              </a:rPr>
              <a:t>Royal Prince Edward Yacht Club</a:t>
            </a:r>
            <a:endParaRPr lang="en-US" sz="1000" dirty="0"/>
          </a:p>
        </p:txBody>
      </p:sp>
      <p:sp>
        <p:nvSpPr>
          <p:cNvPr id="6" name="Text 3"/>
          <p:cNvSpPr/>
          <p:nvPr/>
        </p:nvSpPr>
        <p:spPr>
          <a:xfrm>
            <a:off x="5394960" y="6327648"/>
            <a:ext cx="3840480" cy="256032"/>
          </a:xfrm>
          <a:prstGeom prst="rect">
            <a:avLst/>
          </a:prstGeom>
          <a:noFill/>
          <a:ln/>
        </p:spPr>
        <p:txBody>
          <a:bodyPr wrap="square" lIns="0" tIns="0" rIns="0" bIns="0" rtlCol="0" anchor="ctr"/>
          <a:lstStyle/>
          <a:p>
            <a:pPr marL="0" indent="0" algn="ctr">
              <a:buNone/>
            </a:pPr>
            <a:r>
              <a:rPr lang="en-US" sz="1000" i="1" dirty="0">
                <a:solidFill>
                  <a:srgbClr val="6E7484"/>
                </a:solidFill>
                <a:latin typeface="Georgia" pitchFamily="34" charset="0"/>
                <a:ea typeface="Georgia" pitchFamily="34" charset="-122"/>
                <a:cs typeface="Georgia" pitchFamily="34" charset="-120"/>
              </a:rPr>
              <a:t>Skippers' Briefing 2026 to 2027</a:t>
            </a:r>
            <a:endParaRPr lang="en-US" sz="1000" dirty="0"/>
          </a:p>
        </p:txBody>
      </p:sp>
      <p:sp>
        <p:nvSpPr>
          <p:cNvPr id="7" name="Text 4"/>
          <p:cNvSpPr/>
          <p:nvPr/>
        </p:nvSpPr>
        <p:spPr>
          <a:xfrm>
            <a:off x="10515600" y="6327648"/>
            <a:ext cx="896112" cy="256032"/>
          </a:xfrm>
          <a:prstGeom prst="rect">
            <a:avLst/>
          </a:prstGeom>
          <a:noFill/>
          <a:ln/>
        </p:spPr>
        <p:txBody>
          <a:bodyPr wrap="square" lIns="0" tIns="0" rIns="0" bIns="0" rtlCol="0" anchor="ctr"/>
          <a:lstStyle/>
          <a:p>
            <a:pPr marL="0" indent="0" algn="r">
              <a:buNone/>
            </a:pPr>
            <a:r>
              <a:rPr lang="en-US" sz="1000" dirty="0">
                <a:solidFill>
                  <a:srgbClr val="6E7484"/>
                </a:solidFill>
                <a:latin typeface="Georgia" pitchFamily="34" charset="0"/>
                <a:ea typeface="Georgia" pitchFamily="34" charset="-122"/>
                <a:cs typeface="Georgia" pitchFamily="34" charset="-120"/>
              </a:rPr>
              <a:t>9</a:t>
            </a:r>
            <a:endParaRPr lang="en-US" sz="1000" dirty="0"/>
          </a:p>
        </p:txBody>
      </p:sp>
      <p:sp>
        <p:nvSpPr>
          <p:cNvPr id="8" name="Text 5"/>
          <p:cNvSpPr/>
          <p:nvPr/>
        </p:nvSpPr>
        <p:spPr>
          <a:xfrm>
            <a:off x="777240" y="1353312"/>
            <a:ext cx="10637215" cy="310896"/>
          </a:xfrm>
          <a:prstGeom prst="rect">
            <a:avLst/>
          </a:prstGeom>
          <a:noFill/>
          <a:ln/>
        </p:spPr>
        <p:txBody>
          <a:bodyPr wrap="square" lIns="0" tIns="0" rIns="0" bIns="0" rtlCol="0" anchor="ctr"/>
          <a:lstStyle/>
          <a:p>
            <a:pPr marL="0" indent="0">
              <a:buNone/>
            </a:pPr>
            <a:r>
              <a:rPr lang="en-US" sz="1500" i="1" dirty="0">
                <a:solidFill>
                  <a:srgbClr val="AB9166"/>
                </a:solidFill>
                <a:latin typeface="Georgia" pitchFamily="34" charset="0"/>
                <a:ea typeface="Georgia" pitchFamily="34" charset="-122"/>
                <a:cs typeface="Georgia" pitchFamily="34" charset="-120"/>
              </a:rPr>
              <a:t>Wednesdays, first warning signal 1355hrs  ·  27 races  ·  7 October 2026 to 21 April 2027</a:t>
            </a:r>
            <a:endParaRPr lang="en-US" sz="1500" dirty="0"/>
          </a:p>
        </p:txBody>
      </p:sp>
      <p:sp>
        <p:nvSpPr>
          <p:cNvPr id="9" name="Shape 6"/>
          <p:cNvSpPr/>
          <p:nvPr/>
        </p:nvSpPr>
        <p:spPr>
          <a:xfrm>
            <a:off x="777240" y="1792224"/>
            <a:ext cx="3228746" cy="0"/>
          </a:xfrm>
          <a:prstGeom prst="line">
            <a:avLst/>
          </a:prstGeom>
          <a:noFill/>
          <a:ln w="12700">
            <a:solidFill>
              <a:srgbClr val="161B2C"/>
            </a:solidFill>
            <a:prstDash val="solid"/>
          </a:ln>
        </p:spPr>
        <p:txBody>
          <a:bodyPr/>
          <a:lstStyle/>
          <a:p>
            <a:endParaRPr lang="en-AU"/>
          </a:p>
        </p:txBody>
      </p:sp>
      <p:sp>
        <p:nvSpPr>
          <p:cNvPr id="10" name="Text 7"/>
          <p:cNvSpPr/>
          <p:nvPr/>
        </p:nvSpPr>
        <p:spPr>
          <a:xfrm>
            <a:off x="777240" y="1883664"/>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R1</a:t>
            </a:r>
            <a:endParaRPr lang="en-US" sz="1400" dirty="0"/>
          </a:p>
        </p:txBody>
      </p:sp>
      <p:sp>
        <p:nvSpPr>
          <p:cNvPr id="11" name="Text 8"/>
          <p:cNvSpPr/>
          <p:nvPr/>
        </p:nvSpPr>
        <p:spPr>
          <a:xfrm>
            <a:off x="1508760" y="1883664"/>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7 Oct 2026</a:t>
            </a:r>
            <a:endParaRPr lang="en-US" sz="1400" dirty="0"/>
          </a:p>
        </p:txBody>
      </p:sp>
      <p:sp>
        <p:nvSpPr>
          <p:cNvPr id="12" name="Shape 9"/>
          <p:cNvSpPr/>
          <p:nvPr/>
        </p:nvSpPr>
        <p:spPr>
          <a:xfrm>
            <a:off x="777240" y="2189988"/>
            <a:ext cx="3228746" cy="0"/>
          </a:xfrm>
          <a:prstGeom prst="line">
            <a:avLst/>
          </a:prstGeom>
          <a:noFill/>
          <a:ln w="6350">
            <a:solidFill>
              <a:srgbClr val="E2E5EB"/>
            </a:solidFill>
            <a:prstDash val="solid"/>
          </a:ln>
        </p:spPr>
        <p:txBody>
          <a:bodyPr/>
          <a:lstStyle/>
          <a:p>
            <a:endParaRPr lang="en-AU"/>
          </a:p>
        </p:txBody>
      </p:sp>
      <p:sp>
        <p:nvSpPr>
          <p:cNvPr id="13" name="Text 10"/>
          <p:cNvSpPr/>
          <p:nvPr/>
        </p:nvSpPr>
        <p:spPr>
          <a:xfrm>
            <a:off x="777240" y="2199132"/>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R2</a:t>
            </a:r>
            <a:endParaRPr lang="en-US" sz="1400" dirty="0"/>
          </a:p>
        </p:txBody>
      </p:sp>
      <p:sp>
        <p:nvSpPr>
          <p:cNvPr id="14" name="Text 11"/>
          <p:cNvSpPr/>
          <p:nvPr/>
        </p:nvSpPr>
        <p:spPr>
          <a:xfrm>
            <a:off x="1508760" y="2199132"/>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14 Oct 2026</a:t>
            </a:r>
            <a:endParaRPr lang="en-US" sz="1400" dirty="0"/>
          </a:p>
        </p:txBody>
      </p:sp>
      <p:sp>
        <p:nvSpPr>
          <p:cNvPr id="15" name="Shape 12"/>
          <p:cNvSpPr/>
          <p:nvPr/>
        </p:nvSpPr>
        <p:spPr>
          <a:xfrm>
            <a:off x="777240" y="2505456"/>
            <a:ext cx="3228746" cy="0"/>
          </a:xfrm>
          <a:prstGeom prst="line">
            <a:avLst/>
          </a:prstGeom>
          <a:noFill/>
          <a:ln w="6350">
            <a:solidFill>
              <a:srgbClr val="E2E5EB"/>
            </a:solidFill>
            <a:prstDash val="solid"/>
          </a:ln>
        </p:spPr>
        <p:txBody>
          <a:bodyPr/>
          <a:lstStyle/>
          <a:p>
            <a:endParaRPr lang="en-AU"/>
          </a:p>
        </p:txBody>
      </p:sp>
      <p:sp>
        <p:nvSpPr>
          <p:cNvPr id="16" name="Text 13"/>
          <p:cNvSpPr/>
          <p:nvPr/>
        </p:nvSpPr>
        <p:spPr>
          <a:xfrm>
            <a:off x="777240" y="2514600"/>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R3</a:t>
            </a:r>
            <a:endParaRPr lang="en-US" sz="1400" dirty="0"/>
          </a:p>
        </p:txBody>
      </p:sp>
      <p:sp>
        <p:nvSpPr>
          <p:cNvPr id="17" name="Text 14"/>
          <p:cNvSpPr/>
          <p:nvPr/>
        </p:nvSpPr>
        <p:spPr>
          <a:xfrm>
            <a:off x="1508760" y="2514600"/>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21 Oct 2026</a:t>
            </a:r>
            <a:endParaRPr lang="en-US" sz="1400" dirty="0"/>
          </a:p>
        </p:txBody>
      </p:sp>
      <p:sp>
        <p:nvSpPr>
          <p:cNvPr id="18" name="Shape 15"/>
          <p:cNvSpPr/>
          <p:nvPr/>
        </p:nvSpPr>
        <p:spPr>
          <a:xfrm>
            <a:off x="777240" y="2820924"/>
            <a:ext cx="3228746" cy="0"/>
          </a:xfrm>
          <a:prstGeom prst="line">
            <a:avLst/>
          </a:prstGeom>
          <a:noFill/>
          <a:ln w="6350">
            <a:solidFill>
              <a:srgbClr val="E2E5EB"/>
            </a:solidFill>
            <a:prstDash val="solid"/>
          </a:ln>
        </p:spPr>
        <p:txBody>
          <a:bodyPr/>
          <a:lstStyle/>
          <a:p>
            <a:endParaRPr lang="en-AU"/>
          </a:p>
        </p:txBody>
      </p:sp>
      <p:sp>
        <p:nvSpPr>
          <p:cNvPr id="19" name="Text 16"/>
          <p:cNvSpPr/>
          <p:nvPr/>
        </p:nvSpPr>
        <p:spPr>
          <a:xfrm>
            <a:off x="777240" y="2830068"/>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R4</a:t>
            </a:r>
            <a:endParaRPr lang="en-US" sz="1400" dirty="0"/>
          </a:p>
        </p:txBody>
      </p:sp>
      <p:sp>
        <p:nvSpPr>
          <p:cNvPr id="20" name="Text 17"/>
          <p:cNvSpPr/>
          <p:nvPr/>
        </p:nvSpPr>
        <p:spPr>
          <a:xfrm>
            <a:off x="1508760" y="2830068"/>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28 Oct 2026</a:t>
            </a:r>
            <a:endParaRPr lang="en-US" sz="1400" dirty="0"/>
          </a:p>
        </p:txBody>
      </p:sp>
      <p:sp>
        <p:nvSpPr>
          <p:cNvPr id="21" name="Shape 18"/>
          <p:cNvSpPr/>
          <p:nvPr/>
        </p:nvSpPr>
        <p:spPr>
          <a:xfrm>
            <a:off x="777240" y="3136392"/>
            <a:ext cx="3228746" cy="0"/>
          </a:xfrm>
          <a:prstGeom prst="line">
            <a:avLst/>
          </a:prstGeom>
          <a:noFill/>
          <a:ln w="6350">
            <a:solidFill>
              <a:srgbClr val="E2E5EB"/>
            </a:solidFill>
            <a:prstDash val="solid"/>
          </a:ln>
        </p:spPr>
        <p:txBody>
          <a:bodyPr/>
          <a:lstStyle/>
          <a:p>
            <a:endParaRPr lang="en-AU"/>
          </a:p>
        </p:txBody>
      </p:sp>
      <p:sp>
        <p:nvSpPr>
          <p:cNvPr id="22" name="Text 19"/>
          <p:cNvSpPr/>
          <p:nvPr/>
        </p:nvSpPr>
        <p:spPr>
          <a:xfrm>
            <a:off x="777240" y="3145536"/>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R5</a:t>
            </a:r>
            <a:endParaRPr lang="en-US" sz="1400" dirty="0"/>
          </a:p>
        </p:txBody>
      </p:sp>
      <p:sp>
        <p:nvSpPr>
          <p:cNvPr id="23" name="Text 20"/>
          <p:cNvSpPr/>
          <p:nvPr/>
        </p:nvSpPr>
        <p:spPr>
          <a:xfrm>
            <a:off x="1508760" y="3145536"/>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4 Nov 2026</a:t>
            </a:r>
            <a:endParaRPr lang="en-US" sz="1400" dirty="0"/>
          </a:p>
        </p:txBody>
      </p:sp>
      <p:sp>
        <p:nvSpPr>
          <p:cNvPr id="24" name="Shape 21"/>
          <p:cNvSpPr/>
          <p:nvPr/>
        </p:nvSpPr>
        <p:spPr>
          <a:xfrm>
            <a:off x="777240" y="3451860"/>
            <a:ext cx="3228746" cy="0"/>
          </a:xfrm>
          <a:prstGeom prst="line">
            <a:avLst/>
          </a:prstGeom>
          <a:noFill/>
          <a:ln w="6350">
            <a:solidFill>
              <a:srgbClr val="E2E5EB"/>
            </a:solidFill>
            <a:prstDash val="solid"/>
          </a:ln>
        </p:spPr>
        <p:txBody>
          <a:bodyPr/>
          <a:lstStyle/>
          <a:p>
            <a:endParaRPr lang="en-AU"/>
          </a:p>
        </p:txBody>
      </p:sp>
      <p:sp>
        <p:nvSpPr>
          <p:cNvPr id="25" name="Text 22"/>
          <p:cNvSpPr/>
          <p:nvPr/>
        </p:nvSpPr>
        <p:spPr>
          <a:xfrm>
            <a:off x="777240" y="3461004"/>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R6</a:t>
            </a:r>
            <a:endParaRPr lang="en-US" sz="1400" dirty="0"/>
          </a:p>
        </p:txBody>
      </p:sp>
      <p:sp>
        <p:nvSpPr>
          <p:cNvPr id="26" name="Text 23"/>
          <p:cNvSpPr/>
          <p:nvPr/>
        </p:nvSpPr>
        <p:spPr>
          <a:xfrm>
            <a:off x="1508760" y="3461004"/>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11 Nov 2026</a:t>
            </a:r>
            <a:endParaRPr lang="en-US" sz="1400" dirty="0"/>
          </a:p>
        </p:txBody>
      </p:sp>
      <p:sp>
        <p:nvSpPr>
          <p:cNvPr id="27" name="Shape 24"/>
          <p:cNvSpPr/>
          <p:nvPr/>
        </p:nvSpPr>
        <p:spPr>
          <a:xfrm>
            <a:off x="777240" y="3767328"/>
            <a:ext cx="3228746" cy="0"/>
          </a:xfrm>
          <a:prstGeom prst="line">
            <a:avLst/>
          </a:prstGeom>
          <a:noFill/>
          <a:ln w="6350">
            <a:solidFill>
              <a:srgbClr val="E2E5EB"/>
            </a:solidFill>
            <a:prstDash val="solid"/>
          </a:ln>
        </p:spPr>
        <p:txBody>
          <a:bodyPr/>
          <a:lstStyle/>
          <a:p>
            <a:endParaRPr lang="en-AU"/>
          </a:p>
        </p:txBody>
      </p:sp>
      <p:sp>
        <p:nvSpPr>
          <p:cNvPr id="28" name="Text 25"/>
          <p:cNvSpPr/>
          <p:nvPr/>
        </p:nvSpPr>
        <p:spPr>
          <a:xfrm>
            <a:off x="777240" y="3776472"/>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R7</a:t>
            </a:r>
            <a:endParaRPr lang="en-US" sz="1400" dirty="0"/>
          </a:p>
        </p:txBody>
      </p:sp>
      <p:sp>
        <p:nvSpPr>
          <p:cNvPr id="29" name="Text 26"/>
          <p:cNvSpPr/>
          <p:nvPr/>
        </p:nvSpPr>
        <p:spPr>
          <a:xfrm>
            <a:off x="1508760" y="3776472"/>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18 Nov 2026</a:t>
            </a:r>
            <a:endParaRPr lang="en-US" sz="1400" dirty="0"/>
          </a:p>
        </p:txBody>
      </p:sp>
      <p:sp>
        <p:nvSpPr>
          <p:cNvPr id="30" name="Shape 27"/>
          <p:cNvSpPr/>
          <p:nvPr/>
        </p:nvSpPr>
        <p:spPr>
          <a:xfrm>
            <a:off x="777240" y="4082796"/>
            <a:ext cx="3228746" cy="0"/>
          </a:xfrm>
          <a:prstGeom prst="line">
            <a:avLst/>
          </a:prstGeom>
          <a:noFill/>
          <a:ln w="6350">
            <a:solidFill>
              <a:srgbClr val="E2E5EB"/>
            </a:solidFill>
            <a:prstDash val="solid"/>
          </a:ln>
        </p:spPr>
        <p:txBody>
          <a:bodyPr/>
          <a:lstStyle/>
          <a:p>
            <a:endParaRPr lang="en-AU"/>
          </a:p>
        </p:txBody>
      </p:sp>
      <p:sp>
        <p:nvSpPr>
          <p:cNvPr id="31" name="Text 28"/>
          <p:cNvSpPr/>
          <p:nvPr/>
        </p:nvSpPr>
        <p:spPr>
          <a:xfrm>
            <a:off x="777240" y="4091940"/>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R8</a:t>
            </a:r>
            <a:endParaRPr lang="en-US" sz="1400" dirty="0"/>
          </a:p>
        </p:txBody>
      </p:sp>
      <p:sp>
        <p:nvSpPr>
          <p:cNvPr id="32" name="Text 29"/>
          <p:cNvSpPr/>
          <p:nvPr/>
        </p:nvSpPr>
        <p:spPr>
          <a:xfrm>
            <a:off x="1508760" y="4091940"/>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25 Nov 2026</a:t>
            </a:r>
            <a:endParaRPr lang="en-US" sz="1400" dirty="0"/>
          </a:p>
        </p:txBody>
      </p:sp>
      <p:sp>
        <p:nvSpPr>
          <p:cNvPr id="33" name="Shape 30"/>
          <p:cNvSpPr/>
          <p:nvPr/>
        </p:nvSpPr>
        <p:spPr>
          <a:xfrm>
            <a:off x="777240" y="4398264"/>
            <a:ext cx="3228746" cy="0"/>
          </a:xfrm>
          <a:prstGeom prst="line">
            <a:avLst/>
          </a:prstGeom>
          <a:noFill/>
          <a:ln w="6350">
            <a:solidFill>
              <a:srgbClr val="E2E5EB"/>
            </a:solidFill>
            <a:prstDash val="solid"/>
          </a:ln>
        </p:spPr>
        <p:txBody>
          <a:bodyPr/>
          <a:lstStyle/>
          <a:p>
            <a:endParaRPr lang="en-AU"/>
          </a:p>
        </p:txBody>
      </p:sp>
      <p:sp>
        <p:nvSpPr>
          <p:cNvPr id="34" name="Text 31"/>
          <p:cNvSpPr/>
          <p:nvPr/>
        </p:nvSpPr>
        <p:spPr>
          <a:xfrm>
            <a:off x="777240" y="4407408"/>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R9</a:t>
            </a:r>
            <a:endParaRPr lang="en-US" sz="1400" dirty="0"/>
          </a:p>
        </p:txBody>
      </p:sp>
      <p:sp>
        <p:nvSpPr>
          <p:cNvPr id="35" name="Text 32"/>
          <p:cNvSpPr/>
          <p:nvPr/>
        </p:nvSpPr>
        <p:spPr>
          <a:xfrm>
            <a:off x="1508760" y="4407408"/>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2 Dec 2026</a:t>
            </a:r>
            <a:endParaRPr lang="en-US" sz="1400" dirty="0"/>
          </a:p>
        </p:txBody>
      </p:sp>
      <p:sp>
        <p:nvSpPr>
          <p:cNvPr id="36" name="Shape 33"/>
          <p:cNvSpPr/>
          <p:nvPr/>
        </p:nvSpPr>
        <p:spPr>
          <a:xfrm>
            <a:off x="777240" y="4713732"/>
            <a:ext cx="3228746" cy="0"/>
          </a:xfrm>
          <a:prstGeom prst="line">
            <a:avLst/>
          </a:prstGeom>
          <a:noFill/>
          <a:ln w="6350">
            <a:solidFill>
              <a:srgbClr val="E2E5EB"/>
            </a:solidFill>
            <a:prstDash val="solid"/>
          </a:ln>
        </p:spPr>
        <p:txBody>
          <a:bodyPr/>
          <a:lstStyle/>
          <a:p>
            <a:endParaRPr lang="en-AU"/>
          </a:p>
        </p:txBody>
      </p:sp>
      <p:sp>
        <p:nvSpPr>
          <p:cNvPr id="37" name="Shape 34"/>
          <p:cNvSpPr/>
          <p:nvPr/>
        </p:nvSpPr>
        <p:spPr>
          <a:xfrm>
            <a:off x="4481474" y="1792224"/>
            <a:ext cx="3228746" cy="0"/>
          </a:xfrm>
          <a:prstGeom prst="line">
            <a:avLst/>
          </a:prstGeom>
          <a:noFill/>
          <a:ln w="12700">
            <a:solidFill>
              <a:srgbClr val="161B2C"/>
            </a:solidFill>
            <a:prstDash val="solid"/>
          </a:ln>
        </p:spPr>
        <p:txBody>
          <a:bodyPr/>
          <a:lstStyle/>
          <a:p>
            <a:endParaRPr lang="en-AU"/>
          </a:p>
        </p:txBody>
      </p:sp>
      <p:sp>
        <p:nvSpPr>
          <p:cNvPr id="38" name="Text 35"/>
          <p:cNvSpPr/>
          <p:nvPr/>
        </p:nvSpPr>
        <p:spPr>
          <a:xfrm>
            <a:off x="4481474" y="1883664"/>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R10</a:t>
            </a:r>
            <a:endParaRPr lang="en-US" sz="1400" dirty="0"/>
          </a:p>
        </p:txBody>
      </p:sp>
      <p:sp>
        <p:nvSpPr>
          <p:cNvPr id="39" name="Text 36"/>
          <p:cNvSpPr/>
          <p:nvPr/>
        </p:nvSpPr>
        <p:spPr>
          <a:xfrm>
            <a:off x="5212994" y="1883664"/>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9 Dec 2026</a:t>
            </a:r>
            <a:endParaRPr lang="en-US" sz="1400" dirty="0"/>
          </a:p>
        </p:txBody>
      </p:sp>
      <p:sp>
        <p:nvSpPr>
          <p:cNvPr id="40" name="Shape 37"/>
          <p:cNvSpPr/>
          <p:nvPr/>
        </p:nvSpPr>
        <p:spPr>
          <a:xfrm>
            <a:off x="4481474" y="2189988"/>
            <a:ext cx="3228746" cy="0"/>
          </a:xfrm>
          <a:prstGeom prst="line">
            <a:avLst/>
          </a:prstGeom>
          <a:noFill/>
          <a:ln w="6350">
            <a:solidFill>
              <a:srgbClr val="E2E5EB"/>
            </a:solidFill>
            <a:prstDash val="solid"/>
          </a:ln>
        </p:spPr>
        <p:txBody>
          <a:bodyPr/>
          <a:lstStyle/>
          <a:p>
            <a:endParaRPr lang="en-AU"/>
          </a:p>
        </p:txBody>
      </p:sp>
      <p:sp>
        <p:nvSpPr>
          <p:cNvPr id="41" name="Text 38"/>
          <p:cNvSpPr/>
          <p:nvPr/>
        </p:nvSpPr>
        <p:spPr>
          <a:xfrm>
            <a:off x="4481474" y="2199132"/>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R11</a:t>
            </a:r>
            <a:endParaRPr lang="en-US" sz="1400" dirty="0"/>
          </a:p>
        </p:txBody>
      </p:sp>
      <p:sp>
        <p:nvSpPr>
          <p:cNvPr id="42" name="Text 39"/>
          <p:cNvSpPr/>
          <p:nvPr/>
        </p:nvSpPr>
        <p:spPr>
          <a:xfrm>
            <a:off x="5212994" y="2199132"/>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16 Dec 2026</a:t>
            </a:r>
            <a:endParaRPr lang="en-US" sz="1400" dirty="0"/>
          </a:p>
        </p:txBody>
      </p:sp>
      <p:sp>
        <p:nvSpPr>
          <p:cNvPr id="43" name="Shape 40"/>
          <p:cNvSpPr/>
          <p:nvPr/>
        </p:nvSpPr>
        <p:spPr>
          <a:xfrm>
            <a:off x="4481474" y="2505456"/>
            <a:ext cx="3228746" cy="0"/>
          </a:xfrm>
          <a:prstGeom prst="line">
            <a:avLst/>
          </a:prstGeom>
          <a:noFill/>
          <a:ln w="6350">
            <a:solidFill>
              <a:srgbClr val="E2E5EB"/>
            </a:solidFill>
            <a:prstDash val="solid"/>
          </a:ln>
        </p:spPr>
        <p:txBody>
          <a:bodyPr/>
          <a:lstStyle/>
          <a:p>
            <a:endParaRPr lang="en-AU"/>
          </a:p>
        </p:txBody>
      </p:sp>
      <p:sp>
        <p:nvSpPr>
          <p:cNvPr id="44" name="Text 41"/>
          <p:cNvSpPr/>
          <p:nvPr/>
        </p:nvSpPr>
        <p:spPr>
          <a:xfrm>
            <a:off x="4481474" y="2514600"/>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R12</a:t>
            </a:r>
            <a:endParaRPr lang="en-US" sz="1400" dirty="0"/>
          </a:p>
        </p:txBody>
      </p:sp>
      <p:sp>
        <p:nvSpPr>
          <p:cNvPr id="45" name="Text 42"/>
          <p:cNvSpPr/>
          <p:nvPr/>
        </p:nvSpPr>
        <p:spPr>
          <a:xfrm>
            <a:off x="5212994" y="2514600"/>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6 Jan 2027</a:t>
            </a:r>
            <a:endParaRPr lang="en-US" sz="1400" dirty="0"/>
          </a:p>
        </p:txBody>
      </p:sp>
      <p:sp>
        <p:nvSpPr>
          <p:cNvPr id="46" name="Shape 43"/>
          <p:cNvSpPr/>
          <p:nvPr/>
        </p:nvSpPr>
        <p:spPr>
          <a:xfrm>
            <a:off x="4481474" y="2820924"/>
            <a:ext cx="3228746" cy="0"/>
          </a:xfrm>
          <a:prstGeom prst="line">
            <a:avLst/>
          </a:prstGeom>
          <a:noFill/>
          <a:ln w="6350">
            <a:solidFill>
              <a:srgbClr val="E2E5EB"/>
            </a:solidFill>
            <a:prstDash val="solid"/>
          </a:ln>
        </p:spPr>
        <p:txBody>
          <a:bodyPr/>
          <a:lstStyle/>
          <a:p>
            <a:endParaRPr lang="en-AU"/>
          </a:p>
        </p:txBody>
      </p:sp>
      <p:sp>
        <p:nvSpPr>
          <p:cNvPr id="47" name="Text 44"/>
          <p:cNvSpPr/>
          <p:nvPr/>
        </p:nvSpPr>
        <p:spPr>
          <a:xfrm>
            <a:off x="4481474" y="2830068"/>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R13</a:t>
            </a:r>
            <a:endParaRPr lang="en-US" sz="1400" dirty="0"/>
          </a:p>
        </p:txBody>
      </p:sp>
      <p:sp>
        <p:nvSpPr>
          <p:cNvPr id="48" name="Text 45"/>
          <p:cNvSpPr/>
          <p:nvPr/>
        </p:nvSpPr>
        <p:spPr>
          <a:xfrm>
            <a:off x="5212994" y="2830068"/>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13 Jan 2027</a:t>
            </a:r>
            <a:endParaRPr lang="en-US" sz="1400" dirty="0"/>
          </a:p>
        </p:txBody>
      </p:sp>
      <p:sp>
        <p:nvSpPr>
          <p:cNvPr id="49" name="Shape 46"/>
          <p:cNvSpPr/>
          <p:nvPr/>
        </p:nvSpPr>
        <p:spPr>
          <a:xfrm>
            <a:off x="4481474" y="3136392"/>
            <a:ext cx="3228746" cy="0"/>
          </a:xfrm>
          <a:prstGeom prst="line">
            <a:avLst/>
          </a:prstGeom>
          <a:noFill/>
          <a:ln w="6350">
            <a:solidFill>
              <a:srgbClr val="E2E5EB"/>
            </a:solidFill>
            <a:prstDash val="solid"/>
          </a:ln>
        </p:spPr>
        <p:txBody>
          <a:bodyPr/>
          <a:lstStyle/>
          <a:p>
            <a:endParaRPr lang="en-AU"/>
          </a:p>
        </p:txBody>
      </p:sp>
      <p:sp>
        <p:nvSpPr>
          <p:cNvPr id="50" name="Text 47"/>
          <p:cNvSpPr/>
          <p:nvPr/>
        </p:nvSpPr>
        <p:spPr>
          <a:xfrm>
            <a:off x="4481474" y="3145536"/>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R14</a:t>
            </a:r>
            <a:endParaRPr lang="en-US" sz="1400" dirty="0"/>
          </a:p>
        </p:txBody>
      </p:sp>
      <p:sp>
        <p:nvSpPr>
          <p:cNvPr id="51" name="Text 48"/>
          <p:cNvSpPr/>
          <p:nvPr/>
        </p:nvSpPr>
        <p:spPr>
          <a:xfrm>
            <a:off x="5212994" y="3145536"/>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20 Jan 2027</a:t>
            </a:r>
            <a:endParaRPr lang="en-US" sz="1400" dirty="0"/>
          </a:p>
        </p:txBody>
      </p:sp>
      <p:sp>
        <p:nvSpPr>
          <p:cNvPr id="52" name="Shape 49"/>
          <p:cNvSpPr/>
          <p:nvPr/>
        </p:nvSpPr>
        <p:spPr>
          <a:xfrm>
            <a:off x="4481474" y="3451860"/>
            <a:ext cx="3228746" cy="0"/>
          </a:xfrm>
          <a:prstGeom prst="line">
            <a:avLst/>
          </a:prstGeom>
          <a:noFill/>
          <a:ln w="6350">
            <a:solidFill>
              <a:srgbClr val="E2E5EB"/>
            </a:solidFill>
            <a:prstDash val="solid"/>
          </a:ln>
        </p:spPr>
        <p:txBody>
          <a:bodyPr/>
          <a:lstStyle/>
          <a:p>
            <a:endParaRPr lang="en-AU"/>
          </a:p>
        </p:txBody>
      </p:sp>
      <p:sp>
        <p:nvSpPr>
          <p:cNvPr id="53" name="Text 50"/>
          <p:cNvSpPr/>
          <p:nvPr/>
        </p:nvSpPr>
        <p:spPr>
          <a:xfrm>
            <a:off x="4481474" y="3461004"/>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R15</a:t>
            </a:r>
            <a:endParaRPr lang="en-US" sz="1400" dirty="0"/>
          </a:p>
        </p:txBody>
      </p:sp>
      <p:sp>
        <p:nvSpPr>
          <p:cNvPr id="54" name="Text 51"/>
          <p:cNvSpPr/>
          <p:nvPr/>
        </p:nvSpPr>
        <p:spPr>
          <a:xfrm>
            <a:off x="5212994" y="3461004"/>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27 Jan 2027</a:t>
            </a:r>
            <a:endParaRPr lang="en-US" sz="1400" dirty="0"/>
          </a:p>
        </p:txBody>
      </p:sp>
      <p:sp>
        <p:nvSpPr>
          <p:cNvPr id="55" name="Shape 52"/>
          <p:cNvSpPr/>
          <p:nvPr/>
        </p:nvSpPr>
        <p:spPr>
          <a:xfrm>
            <a:off x="4481474" y="3767328"/>
            <a:ext cx="3228746" cy="0"/>
          </a:xfrm>
          <a:prstGeom prst="line">
            <a:avLst/>
          </a:prstGeom>
          <a:noFill/>
          <a:ln w="6350">
            <a:solidFill>
              <a:srgbClr val="E2E5EB"/>
            </a:solidFill>
            <a:prstDash val="solid"/>
          </a:ln>
        </p:spPr>
        <p:txBody>
          <a:bodyPr/>
          <a:lstStyle/>
          <a:p>
            <a:endParaRPr lang="en-AU"/>
          </a:p>
        </p:txBody>
      </p:sp>
      <p:sp>
        <p:nvSpPr>
          <p:cNvPr id="56" name="Text 53"/>
          <p:cNvSpPr/>
          <p:nvPr/>
        </p:nvSpPr>
        <p:spPr>
          <a:xfrm>
            <a:off x="4481474" y="3776472"/>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R16</a:t>
            </a:r>
            <a:endParaRPr lang="en-US" sz="1400" dirty="0"/>
          </a:p>
        </p:txBody>
      </p:sp>
      <p:sp>
        <p:nvSpPr>
          <p:cNvPr id="57" name="Text 54"/>
          <p:cNvSpPr/>
          <p:nvPr/>
        </p:nvSpPr>
        <p:spPr>
          <a:xfrm>
            <a:off x="5212994" y="3776472"/>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3 Feb 2027</a:t>
            </a:r>
            <a:endParaRPr lang="en-US" sz="1400" dirty="0"/>
          </a:p>
        </p:txBody>
      </p:sp>
      <p:sp>
        <p:nvSpPr>
          <p:cNvPr id="58" name="Shape 55"/>
          <p:cNvSpPr/>
          <p:nvPr/>
        </p:nvSpPr>
        <p:spPr>
          <a:xfrm>
            <a:off x="4481474" y="4082796"/>
            <a:ext cx="3228746" cy="0"/>
          </a:xfrm>
          <a:prstGeom prst="line">
            <a:avLst/>
          </a:prstGeom>
          <a:noFill/>
          <a:ln w="6350">
            <a:solidFill>
              <a:srgbClr val="E2E5EB"/>
            </a:solidFill>
            <a:prstDash val="solid"/>
          </a:ln>
        </p:spPr>
        <p:txBody>
          <a:bodyPr/>
          <a:lstStyle/>
          <a:p>
            <a:endParaRPr lang="en-AU"/>
          </a:p>
        </p:txBody>
      </p:sp>
      <p:sp>
        <p:nvSpPr>
          <p:cNvPr id="59" name="Text 56"/>
          <p:cNvSpPr/>
          <p:nvPr/>
        </p:nvSpPr>
        <p:spPr>
          <a:xfrm>
            <a:off x="4481474" y="4091940"/>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R17</a:t>
            </a:r>
            <a:endParaRPr lang="en-US" sz="1400" dirty="0"/>
          </a:p>
        </p:txBody>
      </p:sp>
      <p:sp>
        <p:nvSpPr>
          <p:cNvPr id="60" name="Text 57"/>
          <p:cNvSpPr/>
          <p:nvPr/>
        </p:nvSpPr>
        <p:spPr>
          <a:xfrm>
            <a:off x="5212994" y="4091940"/>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10 Feb 2027</a:t>
            </a:r>
            <a:endParaRPr lang="en-US" sz="1400" dirty="0"/>
          </a:p>
        </p:txBody>
      </p:sp>
      <p:sp>
        <p:nvSpPr>
          <p:cNvPr id="61" name="Shape 58"/>
          <p:cNvSpPr/>
          <p:nvPr/>
        </p:nvSpPr>
        <p:spPr>
          <a:xfrm>
            <a:off x="4481474" y="4398264"/>
            <a:ext cx="3228746" cy="0"/>
          </a:xfrm>
          <a:prstGeom prst="line">
            <a:avLst/>
          </a:prstGeom>
          <a:noFill/>
          <a:ln w="6350">
            <a:solidFill>
              <a:srgbClr val="E2E5EB"/>
            </a:solidFill>
            <a:prstDash val="solid"/>
          </a:ln>
        </p:spPr>
        <p:txBody>
          <a:bodyPr/>
          <a:lstStyle/>
          <a:p>
            <a:endParaRPr lang="en-AU"/>
          </a:p>
        </p:txBody>
      </p:sp>
      <p:sp>
        <p:nvSpPr>
          <p:cNvPr id="62" name="Text 59"/>
          <p:cNvSpPr/>
          <p:nvPr/>
        </p:nvSpPr>
        <p:spPr>
          <a:xfrm>
            <a:off x="4481474" y="4407408"/>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R18</a:t>
            </a:r>
            <a:endParaRPr lang="en-US" sz="1400" dirty="0"/>
          </a:p>
        </p:txBody>
      </p:sp>
      <p:sp>
        <p:nvSpPr>
          <p:cNvPr id="63" name="Text 60"/>
          <p:cNvSpPr/>
          <p:nvPr/>
        </p:nvSpPr>
        <p:spPr>
          <a:xfrm>
            <a:off x="5212994" y="4407408"/>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17 Feb 2027</a:t>
            </a:r>
            <a:endParaRPr lang="en-US" sz="1400" dirty="0"/>
          </a:p>
        </p:txBody>
      </p:sp>
      <p:sp>
        <p:nvSpPr>
          <p:cNvPr id="64" name="Shape 61"/>
          <p:cNvSpPr/>
          <p:nvPr/>
        </p:nvSpPr>
        <p:spPr>
          <a:xfrm>
            <a:off x="4481474" y="4713732"/>
            <a:ext cx="3228746" cy="0"/>
          </a:xfrm>
          <a:prstGeom prst="line">
            <a:avLst/>
          </a:prstGeom>
          <a:noFill/>
          <a:ln w="6350">
            <a:solidFill>
              <a:srgbClr val="E2E5EB"/>
            </a:solidFill>
            <a:prstDash val="solid"/>
          </a:ln>
        </p:spPr>
        <p:txBody>
          <a:bodyPr/>
          <a:lstStyle/>
          <a:p>
            <a:endParaRPr lang="en-AU"/>
          </a:p>
        </p:txBody>
      </p:sp>
      <p:sp>
        <p:nvSpPr>
          <p:cNvPr id="65" name="Shape 62"/>
          <p:cNvSpPr/>
          <p:nvPr/>
        </p:nvSpPr>
        <p:spPr>
          <a:xfrm>
            <a:off x="8185709" y="1792224"/>
            <a:ext cx="3228746" cy="0"/>
          </a:xfrm>
          <a:prstGeom prst="line">
            <a:avLst/>
          </a:prstGeom>
          <a:noFill/>
          <a:ln w="12700">
            <a:solidFill>
              <a:srgbClr val="161B2C"/>
            </a:solidFill>
            <a:prstDash val="solid"/>
          </a:ln>
        </p:spPr>
        <p:txBody>
          <a:bodyPr/>
          <a:lstStyle/>
          <a:p>
            <a:endParaRPr lang="en-AU"/>
          </a:p>
        </p:txBody>
      </p:sp>
      <p:sp>
        <p:nvSpPr>
          <p:cNvPr id="66" name="Text 63"/>
          <p:cNvSpPr/>
          <p:nvPr/>
        </p:nvSpPr>
        <p:spPr>
          <a:xfrm>
            <a:off x="8185709" y="1883664"/>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R19</a:t>
            </a:r>
            <a:endParaRPr lang="en-US" sz="1400" dirty="0"/>
          </a:p>
        </p:txBody>
      </p:sp>
      <p:sp>
        <p:nvSpPr>
          <p:cNvPr id="67" name="Text 64"/>
          <p:cNvSpPr/>
          <p:nvPr/>
        </p:nvSpPr>
        <p:spPr>
          <a:xfrm>
            <a:off x="8917229" y="1883664"/>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24 Feb 2027</a:t>
            </a:r>
            <a:endParaRPr lang="en-US" sz="1400" dirty="0"/>
          </a:p>
        </p:txBody>
      </p:sp>
      <p:sp>
        <p:nvSpPr>
          <p:cNvPr id="68" name="Shape 65"/>
          <p:cNvSpPr/>
          <p:nvPr/>
        </p:nvSpPr>
        <p:spPr>
          <a:xfrm>
            <a:off x="8185709" y="2189988"/>
            <a:ext cx="3228746" cy="0"/>
          </a:xfrm>
          <a:prstGeom prst="line">
            <a:avLst/>
          </a:prstGeom>
          <a:noFill/>
          <a:ln w="6350">
            <a:solidFill>
              <a:srgbClr val="E2E5EB"/>
            </a:solidFill>
            <a:prstDash val="solid"/>
          </a:ln>
        </p:spPr>
        <p:txBody>
          <a:bodyPr/>
          <a:lstStyle/>
          <a:p>
            <a:endParaRPr lang="en-AU"/>
          </a:p>
        </p:txBody>
      </p:sp>
      <p:sp>
        <p:nvSpPr>
          <p:cNvPr id="69" name="Text 66"/>
          <p:cNvSpPr/>
          <p:nvPr/>
        </p:nvSpPr>
        <p:spPr>
          <a:xfrm>
            <a:off x="8185709" y="2199132"/>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R20</a:t>
            </a:r>
            <a:endParaRPr lang="en-US" sz="1400" dirty="0"/>
          </a:p>
        </p:txBody>
      </p:sp>
      <p:sp>
        <p:nvSpPr>
          <p:cNvPr id="70" name="Text 67"/>
          <p:cNvSpPr/>
          <p:nvPr/>
        </p:nvSpPr>
        <p:spPr>
          <a:xfrm>
            <a:off x="8917229" y="2199132"/>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3 Mar 2027</a:t>
            </a:r>
            <a:endParaRPr lang="en-US" sz="1400" dirty="0"/>
          </a:p>
        </p:txBody>
      </p:sp>
      <p:sp>
        <p:nvSpPr>
          <p:cNvPr id="71" name="Shape 68"/>
          <p:cNvSpPr/>
          <p:nvPr/>
        </p:nvSpPr>
        <p:spPr>
          <a:xfrm>
            <a:off x="8185709" y="2505456"/>
            <a:ext cx="3228746" cy="0"/>
          </a:xfrm>
          <a:prstGeom prst="line">
            <a:avLst/>
          </a:prstGeom>
          <a:noFill/>
          <a:ln w="6350">
            <a:solidFill>
              <a:srgbClr val="E2E5EB"/>
            </a:solidFill>
            <a:prstDash val="solid"/>
          </a:ln>
        </p:spPr>
        <p:txBody>
          <a:bodyPr/>
          <a:lstStyle/>
          <a:p>
            <a:endParaRPr lang="en-AU"/>
          </a:p>
        </p:txBody>
      </p:sp>
      <p:sp>
        <p:nvSpPr>
          <p:cNvPr id="72" name="Text 69"/>
          <p:cNvSpPr/>
          <p:nvPr/>
        </p:nvSpPr>
        <p:spPr>
          <a:xfrm>
            <a:off x="8185709" y="2514600"/>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R21</a:t>
            </a:r>
            <a:endParaRPr lang="en-US" sz="1400" dirty="0"/>
          </a:p>
        </p:txBody>
      </p:sp>
      <p:sp>
        <p:nvSpPr>
          <p:cNvPr id="73" name="Text 70"/>
          <p:cNvSpPr/>
          <p:nvPr/>
        </p:nvSpPr>
        <p:spPr>
          <a:xfrm>
            <a:off x="8917229" y="2514600"/>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10 Mar 2027</a:t>
            </a:r>
            <a:endParaRPr lang="en-US" sz="1400" dirty="0"/>
          </a:p>
        </p:txBody>
      </p:sp>
      <p:sp>
        <p:nvSpPr>
          <p:cNvPr id="74" name="Shape 71"/>
          <p:cNvSpPr/>
          <p:nvPr/>
        </p:nvSpPr>
        <p:spPr>
          <a:xfrm>
            <a:off x="8185709" y="2820924"/>
            <a:ext cx="3228746" cy="0"/>
          </a:xfrm>
          <a:prstGeom prst="line">
            <a:avLst/>
          </a:prstGeom>
          <a:noFill/>
          <a:ln w="6350">
            <a:solidFill>
              <a:srgbClr val="E2E5EB"/>
            </a:solidFill>
            <a:prstDash val="solid"/>
          </a:ln>
        </p:spPr>
        <p:txBody>
          <a:bodyPr/>
          <a:lstStyle/>
          <a:p>
            <a:endParaRPr lang="en-AU"/>
          </a:p>
        </p:txBody>
      </p:sp>
      <p:sp>
        <p:nvSpPr>
          <p:cNvPr id="75" name="Text 72"/>
          <p:cNvSpPr/>
          <p:nvPr/>
        </p:nvSpPr>
        <p:spPr>
          <a:xfrm>
            <a:off x="8185709" y="2830068"/>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R22</a:t>
            </a:r>
            <a:endParaRPr lang="en-US" sz="1400" dirty="0"/>
          </a:p>
        </p:txBody>
      </p:sp>
      <p:sp>
        <p:nvSpPr>
          <p:cNvPr id="76" name="Text 73"/>
          <p:cNvSpPr/>
          <p:nvPr/>
        </p:nvSpPr>
        <p:spPr>
          <a:xfrm>
            <a:off x="8917229" y="2830068"/>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17 Mar 2027</a:t>
            </a:r>
            <a:endParaRPr lang="en-US" sz="1400" dirty="0"/>
          </a:p>
        </p:txBody>
      </p:sp>
      <p:sp>
        <p:nvSpPr>
          <p:cNvPr id="77" name="Shape 74"/>
          <p:cNvSpPr/>
          <p:nvPr/>
        </p:nvSpPr>
        <p:spPr>
          <a:xfrm>
            <a:off x="8185709" y="3136392"/>
            <a:ext cx="3228746" cy="0"/>
          </a:xfrm>
          <a:prstGeom prst="line">
            <a:avLst/>
          </a:prstGeom>
          <a:noFill/>
          <a:ln w="6350">
            <a:solidFill>
              <a:srgbClr val="E2E5EB"/>
            </a:solidFill>
            <a:prstDash val="solid"/>
          </a:ln>
        </p:spPr>
        <p:txBody>
          <a:bodyPr/>
          <a:lstStyle/>
          <a:p>
            <a:endParaRPr lang="en-AU"/>
          </a:p>
        </p:txBody>
      </p:sp>
      <p:sp>
        <p:nvSpPr>
          <p:cNvPr id="78" name="Text 75"/>
          <p:cNvSpPr/>
          <p:nvPr/>
        </p:nvSpPr>
        <p:spPr>
          <a:xfrm>
            <a:off x="8185709" y="3145536"/>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R23</a:t>
            </a:r>
            <a:endParaRPr lang="en-US" sz="1400" dirty="0"/>
          </a:p>
        </p:txBody>
      </p:sp>
      <p:sp>
        <p:nvSpPr>
          <p:cNvPr id="79" name="Text 76"/>
          <p:cNvSpPr/>
          <p:nvPr/>
        </p:nvSpPr>
        <p:spPr>
          <a:xfrm>
            <a:off x="8917229" y="3145536"/>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24 Mar 2027</a:t>
            </a:r>
            <a:endParaRPr lang="en-US" sz="1400" dirty="0"/>
          </a:p>
        </p:txBody>
      </p:sp>
      <p:sp>
        <p:nvSpPr>
          <p:cNvPr id="80" name="Shape 77"/>
          <p:cNvSpPr/>
          <p:nvPr/>
        </p:nvSpPr>
        <p:spPr>
          <a:xfrm>
            <a:off x="8185709" y="3451860"/>
            <a:ext cx="3228746" cy="0"/>
          </a:xfrm>
          <a:prstGeom prst="line">
            <a:avLst/>
          </a:prstGeom>
          <a:noFill/>
          <a:ln w="6350">
            <a:solidFill>
              <a:srgbClr val="E2E5EB"/>
            </a:solidFill>
            <a:prstDash val="solid"/>
          </a:ln>
        </p:spPr>
        <p:txBody>
          <a:bodyPr/>
          <a:lstStyle/>
          <a:p>
            <a:endParaRPr lang="en-AU"/>
          </a:p>
        </p:txBody>
      </p:sp>
      <p:sp>
        <p:nvSpPr>
          <p:cNvPr id="81" name="Text 78"/>
          <p:cNvSpPr/>
          <p:nvPr/>
        </p:nvSpPr>
        <p:spPr>
          <a:xfrm>
            <a:off x="8185709" y="3461004"/>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R24</a:t>
            </a:r>
            <a:endParaRPr lang="en-US" sz="1400" dirty="0"/>
          </a:p>
        </p:txBody>
      </p:sp>
      <p:sp>
        <p:nvSpPr>
          <p:cNvPr id="82" name="Text 79"/>
          <p:cNvSpPr/>
          <p:nvPr/>
        </p:nvSpPr>
        <p:spPr>
          <a:xfrm>
            <a:off x="8917229" y="3461004"/>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31 Mar 2027</a:t>
            </a:r>
            <a:endParaRPr lang="en-US" sz="1400" dirty="0"/>
          </a:p>
        </p:txBody>
      </p:sp>
      <p:sp>
        <p:nvSpPr>
          <p:cNvPr id="83" name="Shape 80"/>
          <p:cNvSpPr/>
          <p:nvPr/>
        </p:nvSpPr>
        <p:spPr>
          <a:xfrm>
            <a:off x="8185709" y="3767328"/>
            <a:ext cx="3228746" cy="0"/>
          </a:xfrm>
          <a:prstGeom prst="line">
            <a:avLst/>
          </a:prstGeom>
          <a:noFill/>
          <a:ln w="6350">
            <a:solidFill>
              <a:srgbClr val="E2E5EB"/>
            </a:solidFill>
            <a:prstDash val="solid"/>
          </a:ln>
        </p:spPr>
        <p:txBody>
          <a:bodyPr/>
          <a:lstStyle/>
          <a:p>
            <a:endParaRPr lang="en-AU"/>
          </a:p>
        </p:txBody>
      </p:sp>
      <p:sp>
        <p:nvSpPr>
          <p:cNvPr id="84" name="Text 81"/>
          <p:cNvSpPr/>
          <p:nvPr/>
        </p:nvSpPr>
        <p:spPr>
          <a:xfrm>
            <a:off x="8185709" y="3776472"/>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R25</a:t>
            </a:r>
            <a:endParaRPr lang="en-US" sz="1400" dirty="0"/>
          </a:p>
        </p:txBody>
      </p:sp>
      <p:sp>
        <p:nvSpPr>
          <p:cNvPr id="85" name="Text 82"/>
          <p:cNvSpPr/>
          <p:nvPr/>
        </p:nvSpPr>
        <p:spPr>
          <a:xfrm>
            <a:off x="8917229" y="3776472"/>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7 Apr 2027</a:t>
            </a:r>
            <a:endParaRPr lang="en-US" sz="1400" dirty="0"/>
          </a:p>
        </p:txBody>
      </p:sp>
      <p:sp>
        <p:nvSpPr>
          <p:cNvPr id="86" name="Shape 83"/>
          <p:cNvSpPr/>
          <p:nvPr/>
        </p:nvSpPr>
        <p:spPr>
          <a:xfrm>
            <a:off x="8185709" y="4082796"/>
            <a:ext cx="3228746" cy="0"/>
          </a:xfrm>
          <a:prstGeom prst="line">
            <a:avLst/>
          </a:prstGeom>
          <a:noFill/>
          <a:ln w="6350">
            <a:solidFill>
              <a:srgbClr val="E2E5EB"/>
            </a:solidFill>
            <a:prstDash val="solid"/>
          </a:ln>
        </p:spPr>
        <p:txBody>
          <a:bodyPr/>
          <a:lstStyle/>
          <a:p>
            <a:endParaRPr lang="en-AU"/>
          </a:p>
        </p:txBody>
      </p:sp>
      <p:sp>
        <p:nvSpPr>
          <p:cNvPr id="87" name="Text 84"/>
          <p:cNvSpPr/>
          <p:nvPr/>
        </p:nvSpPr>
        <p:spPr>
          <a:xfrm>
            <a:off x="8185709" y="4091940"/>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R26</a:t>
            </a:r>
            <a:endParaRPr lang="en-US" sz="1400" dirty="0"/>
          </a:p>
        </p:txBody>
      </p:sp>
      <p:sp>
        <p:nvSpPr>
          <p:cNvPr id="88" name="Text 85"/>
          <p:cNvSpPr/>
          <p:nvPr/>
        </p:nvSpPr>
        <p:spPr>
          <a:xfrm>
            <a:off x="8917229" y="4091940"/>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14 Apr 2027</a:t>
            </a:r>
            <a:endParaRPr lang="en-US" sz="1400" dirty="0"/>
          </a:p>
        </p:txBody>
      </p:sp>
      <p:sp>
        <p:nvSpPr>
          <p:cNvPr id="89" name="Shape 86"/>
          <p:cNvSpPr/>
          <p:nvPr/>
        </p:nvSpPr>
        <p:spPr>
          <a:xfrm>
            <a:off x="8185709" y="4398264"/>
            <a:ext cx="3228746" cy="0"/>
          </a:xfrm>
          <a:prstGeom prst="line">
            <a:avLst/>
          </a:prstGeom>
          <a:noFill/>
          <a:ln w="6350">
            <a:solidFill>
              <a:srgbClr val="E2E5EB"/>
            </a:solidFill>
            <a:prstDash val="solid"/>
          </a:ln>
        </p:spPr>
        <p:txBody>
          <a:bodyPr/>
          <a:lstStyle/>
          <a:p>
            <a:endParaRPr lang="en-AU"/>
          </a:p>
        </p:txBody>
      </p:sp>
      <p:sp>
        <p:nvSpPr>
          <p:cNvPr id="90" name="Text 87"/>
          <p:cNvSpPr/>
          <p:nvPr/>
        </p:nvSpPr>
        <p:spPr>
          <a:xfrm>
            <a:off x="8185709" y="4407408"/>
            <a:ext cx="658368" cy="301752"/>
          </a:xfrm>
          <a:prstGeom prst="rect">
            <a:avLst/>
          </a:prstGeom>
          <a:noFill/>
          <a:ln/>
        </p:spPr>
        <p:txBody>
          <a:bodyPr wrap="square" lIns="0" tIns="0" rIns="0" bIns="0" rtlCol="0" anchor="ctr"/>
          <a:lstStyle/>
          <a:p>
            <a:pPr marL="0" indent="0">
              <a:buNone/>
            </a:pPr>
            <a:r>
              <a:rPr lang="en-US" sz="1400" b="1" dirty="0">
                <a:solidFill>
                  <a:srgbClr val="161B2C"/>
                </a:solidFill>
                <a:latin typeface="Georgia" pitchFamily="34" charset="0"/>
                <a:ea typeface="Georgia" pitchFamily="34" charset="-122"/>
                <a:cs typeface="Georgia" pitchFamily="34" charset="-120"/>
              </a:rPr>
              <a:t>R27</a:t>
            </a:r>
            <a:endParaRPr lang="en-US" sz="1400" dirty="0"/>
          </a:p>
        </p:txBody>
      </p:sp>
      <p:sp>
        <p:nvSpPr>
          <p:cNvPr id="91" name="Text 88"/>
          <p:cNvSpPr/>
          <p:nvPr/>
        </p:nvSpPr>
        <p:spPr>
          <a:xfrm>
            <a:off x="8917229" y="4407408"/>
            <a:ext cx="2497226" cy="301752"/>
          </a:xfrm>
          <a:prstGeom prst="rect">
            <a:avLst/>
          </a:prstGeom>
          <a:noFill/>
          <a:ln/>
        </p:spPr>
        <p:txBody>
          <a:bodyPr wrap="square" lIns="0" tIns="0" rIns="0" bIns="0" rtlCol="0" anchor="ctr"/>
          <a:lstStyle/>
          <a:p>
            <a:pPr marL="0" indent="0">
              <a:buNone/>
            </a:pPr>
            <a:r>
              <a:rPr lang="en-US" sz="1400" b="1" dirty="0">
                <a:solidFill>
                  <a:srgbClr val="8C2327"/>
                </a:solidFill>
                <a:latin typeface="Georgia" pitchFamily="34" charset="0"/>
                <a:ea typeface="Georgia" pitchFamily="34" charset="-122"/>
                <a:cs typeface="Georgia" pitchFamily="34" charset="-120"/>
              </a:rPr>
              <a:t>21 Apr 2027</a:t>
            </a:r>
            <a:endParaRPr lang="en-US" sz="1400" dirty="0"/>
          </a:p>
        </p:txBody>
      </p:sp>
      <p:sp>
        <p:nvSpPr>
          <p:cNvPr id="92" name="Shape 89"/>
          <p:cNvSpPr/>
          <p:nvPr/>
        </p:nvSpPr>
        <p:spPr>
          <a:xfrm>
            <a:off x="8185709" y="4713732"/>
            <a:ext cx="3228746" cy="0"/>
          </a:xfrm>
          <a:prstGeom prst="line">
            <a:avLst/>
          </a:prstGeom>
          <a:noFill/>
          <a:ln w="6350">
            <a:solidFill>
              <a:srgbClr val="E2E5EB"/>
            </a:solidFill>
            <a:prstDash val="solid"/>
          </a:ln>
        </p:spPr>
        <p:txBody>
          <a:bodyPr/>
          <a:lstStyle/>
          <a:p>
            <a:endParaRPr lang="en-AU"/>
          </a:p>
        </p:txBody>
      </p:sp>
      <p:sp>
        <p:nvSpPr>
          <p:cNvPr id="93" name="Shape 90"/>
          <p:cNvSpPr/>
          <p:nvPr/>
        </p:nvSpPr>
        <p:spPr>
          <a:xfrm>
            <a:off x="777240" y="4882896"/>
            <a:ext cx="10637215" cy="0"/>
          </a:xfrm>
          <a:prstGeom prst="line">
            <a:avLst/>
          </a:prstGeom>
          <a:noFill/>
          <a:ln w="12700">
            <a:solidFill>
              <a:srgbClr val="C9CDD6"/>
            </a:solidFill>
            <a:prstDash val="solid"/>
          </a:ln>
        </p:spPr>
        <p:txBody>
          <a:bodyPr/>
          <a:lstStyle/>
          <a:p>
            <a:endParaRPr lang="en-AU"/>
          </a:p>
        </p:txBody>
      </p:sp>
      <p:sp>
        <p:nvSpPr>
          <p:cNvPr id="94" name="Text 91"/>
          <p:cNvSpPr/>
          <p:nvPr/>
        </p:nvSpPr>
        <p:spPr>
          <a:xfrm>
            <a:off x="777240" y="5047488"/>
            <a:ext cx="3289706" cy="310896"/>
          </a:xfrm>
          <a:prstGeom prst="rect">
            <a:avLst/>
          </a:prstGeom>
          <a:noFill/>
          <a:ln/>
        </p:spPr>
        <p:txBody>
          <a:bodyPr wrap="square" lIns="0" tIns="0" rIns="0" bIns="0" rtlCol="0" anchor="t"/>
          <a:lstStyle/>
          <a:p>
            <a:pPr marL="0" indent="0">
              <a:buNone/>
            </a:pPr>
            <a:r>
              <a:rPr lang="en-US" sz="1350" b="1" dirty="0">
                <a:solidFill>
                  <a:srgbClr val="161B2C"/>
                </a:solidFill>
                <a:latin typeface="Georgia" pitchFamily="34" charset="0"/>
                <a:ea typeface="Georgia" pitchFamily="34" charset="-122"/>
                <a:cs typeface="Georgia" pitchFamily="34" charset="-120"/>
              </a:rPr>
              <a:t>Race 7, 18 November</a:t>
            </a:r>
            <a:endParaRPr lang="en-US" sz="1350" dirty="0"/>
          </a:p>
        </p:txBody>
      </p:sp>
      <p:sp>
        <p:nvSpPr>
          <p:cNvPr id="95" name="Text 92"/>
          <p:cNvSpPr/>
          <p:nvPr/>
        </p:nvSpPr>
        <p:spPr>
          <a:xfrm>
            <a:off x="777240" y="5413248"/>
            <a:ext cx="3289706" cy="658368"/>
          </a:xfrm>
          <a:prstGeom prst="rect">
            <a:avLst/>
          </a:prstGeom>
          <a:noFill/>
          <a:ln/>
        </p:spPr>
        <p:txBody>
          <a:bodyPr wrap="square" lIns="0" tIns="0" rIns="0" bIns="0" rtlCol="0" anchor="t"/>
          <a:lstStyle/>
          <a:p>
            <a:pPr marL="0" indent="0">
              <a:lnSpc>
                <a:spcPts val="1632"/>
              </a:lnSpc>
              <a:buNone/>
            </a:pPr>
            <a:r>
              <a:rPr lang="en-US" sz="1200" dirty="0">
                <a:solidFill>
                  <a:srgbClr val="22262F"/>
                </a:solidFill>
                <a:latin typeface="Georgia" pitchFamily="34" charset="0"/>
                <a:ea typeface="Georgia" pitchFamily="34" charset="-122"/>
                <a:cs typeface="Georgia" pitchFamily="34" charset="-120"/>
              </a:rPr>
              <a:t>The RPEYC Centenary Regatta is sailed within Race 7.</a:t>
            </a:r>
            <a:endParaRPr lang="en-US" sz="1200" dirty="0"/>
          </a:p>
        </p:txBody>
      </p:sp>
      <p:sp>
        <p:nvSpPr>
          <p:cNvPr id="96" name="Text 93"/>
          <p:cNvSpPr/>
          <p:nvPr/>
        </p:nvSpPr>
        <p:spPr>
          <a:xfrm>
            <a:off x="4450994" y="5047488"/>
            <a:ext cx="3289706" cy="310896"/>
          </a:xfrm>
          <a:prstGeom prst="rect">
            <a:avLst/>
          </a:prstGeom>
          <a:noFill/>
          <a:ln/>
        </p:spPr>
        <p:txBody>
          <a:bodyPr wrap="square" lIns="0" tIns="0" rIns="0" bIns="0" rtlCol="0" anchor="t"/>
          <a:lstStyle/>
          <a:p>
            <a:pPr marL="0" indent="0">
              <a:buNone/>
            </a:pPr>
            <a:r>
              <a:rPr lang="en-US" sz="1350" b="1" dirty="0">
                <a:solidFill>
                  <a:srgbClr val="161B2C"/>
                </a:solidFill>
                <a:latin typeface="Georgia" pitchFamily="34" charset="0"/>
                <a:ea typeface="Georgia" pitchFamily="34" charset="-122"/>
                <a:cs typeface="Georgia" pitchFamily="34" charset="-120"/>
              </a:rPr>
              <a:t>Race 27, 21 April</a:t>
            </a:r>
            <a:endParaRPr lang="en-US" sz="1350" dirty="0"/>
          </a:p>
        </p:txBody>
      </p:sp>
      <p:sp>
        <p:nvSpPr>
          <p:cNvPr id="97" name="Text 94"/>
          <p:cNvSpPr/>
          <p:nvPr/>
        </p:nvSpPr>
        <p:spPr>
          <a:xfrm>
            <a:off x="4450994" y="5413248"/>
            <a:ext cx="3289706" cy="658368"/>
          </a:xfrm>
          <a:prstGeom prst="rect">
            <a:avLst/>
          </a:prstGeom>
          <a:noFill/>
          <a:ln/>
        </p:spPr>
        <p:txBody>
          <a:bodyPr wrap="square" lIns="0" tIns="0" rIns="0" bIns="0" rtlCol="0" anchor="t"/>
          <a:lstStyle/>
          <a:p>
            <a:pPr marL="0" indent="0">
              <a:lnSpc>
                <a:spcPts val="1632"/>
              </a:lnSpc>
              <a:buNone/>
            </a:pPr>
            <a:r>
              <a:rPr lang="en-US" sz="1200" dirty="0">
                <a:solidFill>
                  <a:srgbClr val="22262F"/>
                </a:solidFill>
                <a:latin typeface="Georgia" pitchFamily="34" charset="0"/>
                <a:ea typeface="Georgia" pitchFamily="34" charset="-122"/>
                <a:cs typeface="Georgia" pitchFamily="34" charset="-120"/>
              </a:rPr>
              <a:t>Final race of the series, then the traditional BBQ at the Club.</a:t>
            </a:r>
            <a:endParaRPr lang="en-US" sz="1200" dirty="0"/>
          </a:p>
        </p:txBody>
      </p:sp>
      <p:sp>
        <p:nvSpPr>
          <p:cNvPr id="98" name="Text 95"/>
          <p:cNvSpPr/>
          <p:nvPr/>
        </p:nvSpPr>
        <p:spPr>
          <a:xfrm>
            <a:off x="8124749" y="5047488"/>
            <a:ext cx="3289706" cy="310896"/>
          </a:xfrm>
          <a:prstGeom prst="rect">
            <a:avLst/>
          </a:prstGeom>
          <a:noFill/>
          <a:ln/>
        </p:spPr>
        <p:txBody>
          <a:bodyPr wrap="square" lIns="0" tIns="0" rIns="0" bIns="0" rtlCol="0" anchor="t"/>
          <a:lstStyle/>
          <a:p>
            <a:pPr marL="0" indent="0">
              <a:buNone/>
            </a:pPr>
            <a:r>
              <a:rPr lang="en-US" sz="1350" b="1" dirty="0">
                <a:solidFill>
                  <a:srgbClr val="161B2C"/>
                </a:solidFill>
                <a:latin typeface="Georgia" pitchFamily="34" charset="0"/>
                <a:ea typeface="Georgia" pitchFamily="34" charset="-122"/>
                <a:cs typeface="Georgia" pitchFamily="34" charset="-120"/>
              </a:rPr>
              <a:t>Christmas break</a:t>
            </a:r>
            <a:endParaRPr lang="en-US" sz="1350" dirty="0"/>
          </a:p>
        </p:txBody>
      </p:sp>
      <p:sp>
        <p:nvSpPr>
          <p:cNvPr id="99" name="Text 96"/>
          <p:cNvSpPr/>
          <p:nvPr/>
        </p:nvSpPr>
        <p:spPr>
          <a:xfrm>
            <a:off x="8124749" y="5413248"/>
            <a:ext cx="3289706" cy="658368"/>
          </a:xfrm>
          <a:prstGeom prst="rect">
            <a:avLst/>
          </a:prstGeom>
          <a:noFill/>
          <a:ln/>
        </p:spPr>
        <p:txBody>
          <a:bodyPr wrap="square" lIns="0" tIns="0" rIns="0" bIns="0" rtlCol="0" anchor="t"/>
          <a:lstStyle/>
          <a:p>
            <a:pPr marL="0" indent="0">
              <a:lnSpc>
                <a:spcPts val="1632"/>
              </a:lnSpc>
              <a:buNone/>
            </a:pPr>
            <a:r>
              <a:rPr lang="en-US" sz="1200" dirty="0">
                <a:solidFill>
                  <a:srgbClr val="22262F"/>
                </a:solidFill>
                <a:latin typeface="Georgia" pitchFamily="34" charset="0"/>
                <a:ea typeface="Georgia" pitchFamily="34" charset="-122"/>
                <a:cs typeface="Georgia" pitchFamily="34" charset="-120"/>
              </a:rPr>
              <a:t>No racing between 16 December and 6 January.</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66A2BB4BB7A14196B1C15989710533" ma:contentTypeVersion="15" ma:contentTypeDescription="Create a new document." ma:contentTypeScope="" ma:versionID="e28911f43bcf4481e9add33fca1e65ba">
  <xsd:schema xmlns:xsd="http://www.w3.org/2001/XMLSchema" xmlns:xs="http://www.w3.org/2001/XMLSchema" xmlns:p="http://schemas.microsoft.com/office/2006/metadata/properties" xmlns:ns2="06da3b9b-1eaa-4134-8e18-23eb5b74cb58" xmlns:ns3="63d05e19-7aa3-43b7-92d6-798f0d3de4d0" targetNamespace="http://schemas.microsoft.com/office/2006/metadata/properties" ma:root="true" ma:fieldsID="7a32bedd26e08fc8af81209f63d9c1fd" ns2:_="" ns3:_="">
    <xsd:import namespace="06da3b9b-1eaa-4134-8e18-23eb5b74cb58"/>
    <xsd:import namespace="63d05e19-7aa3-43b7-92d6-798f0d3de4d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a3b9b-1eaa-4134-8e18-23eb5b74c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1d837c-d155-4e7b-b11d-555f006bf7f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d05e19-7aa3-43b7-92d6-798f0d3de4d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1022551-118a-43bf-82f7-729ac2446e5c}" ma:internalName="TaxCatchAll" ma:showField="CatchAllData" ma:web="63d05e19-7aa3-43b7-92d6-798f0d3de4d0">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6da3b9b-1eaa-4134-8e18-23eb5b74cb58">
      <Terms xmlns="http://schemas.microsoft.com/office/infopath/2007/PartnerControls"/>
    </lcf76f155ced4ddcb4097134ff3c332f>
    <TaxCatchAll xmlns="63d05e19-7aa3-43b7-92d6-798f0d3de4d0" xsi:nil="true"/>
  </documentManagement>
</p:properties>
</file>

<file path=customXml/itemProps1.xml><?xml version="1.0" encoding="utf-8"?>
<ds:datastoreItem xmlns:ds="http://schemas.openxmlformats.org/officeDocument/2006/customXml" ds:itemID="{7105847D-DDD2-4ADF-8735-658972ED3525}"/>
</file>

<file path=customXml/itemProps2.xml><?xml version="1.0" encoding="utf-8"?>
<ds:datastoreItem xmlns:ds="http://schemas.openxmlformats.org/officeDocument/2006/customXml" ds:itemID="{58D8F436-AB7A-4E56-862C-17A0FDFBC8F4}"/>
</file>

<file path=customXml/itemProps3.xml><?xml version="1.0" encoding="utf-8"?>
<ds:datastoreItem xmlns:ds="http://schemas.openxmlformats.org/officeDocument/2006/customXml" ds:itemID="{5C51D577-B181-49E8-B4E0-B6A01A6C34F2}"/>
</file>

<file path=docProps/app.xml><?xml version="1.0" encoding="utf-8"?>
<Properties xmlns="http://schemas.openxmlformats.org/officeDocument/2006/extended-properties" xmlns:vt="http://schemas.openxmlformats.org/officeDocument/2006/docPropsVTypes">
  <TotalTime>6</TotalTime>
  <Words>7763</Words>
  <Application>Microsoft Office PowerPoint</Application>
  <PresentationFormat>Widescreen</PresentationFormat>
  <Paragraphs>1019</Paragraphs>
  <Slides>45</Slides>
  <Notes>45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45</vt:i4>
      </vt:variant>
    </vt:vector>
  </HeadingPairs>
  <TitlesOfParts>
    <vt:vector size="48" baseType="lpstr">
      <vt:lpstr>Arial</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Prince Edward Yacht Club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RPEYC Skippers' Briefing 2026-2027</dc:title>
  <dc:subject>PptxGenJS Presentation</dc:subject>
  <dc:creator>Royal Prince Edward Yacht Club</dc:creator>
  <cp:lastModifiedBy>Secretary | RPEYC</cp:lastModifiedBy>
  <cp:revision>2</cp:revision>
  <dcterms:created xsi:type="dcterms:W3CDTF">2026-08-06T00:13:13Z</dcterms:created>
  <dcterms:modified xsi:type="dcterms:W3CDTF">2026-08-06T00:39:43Z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0x010100B366A2BB4BB7A14196B1C15989710533</vt:lpwstr>
  </property>
</Properties>
</file>